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330" r:id="rId12"/>
    <p:sldId id="33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32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34" r:id="rId76"/>
    <p:sldId id="333" r:id="rId77"/>
    <p:sldId id="329" r:id="rId7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D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3447" autoAdjust="0"/>
  </p:normalViewPr>
  <p:slideViewPr>
    <p:cSldViewPr snapToGrid="0">
      <p:cViewPr varScale="1">
        <p:scale>
          <a:sx n="52" d="100"/>
          <a:sy n="52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-507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90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Rendering passiert Serverseitig</a:t>
            </a:r>
          </a:p>
        </p:txBody>
      </p:sp>
    </p:spTree>
    <p:extLst>
      <p:ext uri="{BB962C8B-B14F-4D97-AF65-F5344CB8AC3E}">
        <p14:creationId xmlns:p14="http://schemas.microsoft.com/office/powerpoint/2010/main" val="93166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46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Data Binding – Bezeichnet die automatische Weitergabe von daten zwischen Objekten</a:t>
            </a:r>
          </a:p>
          <a:p>
            <a:r>
              <a:rPr lang="de-DE" dirty="0"/>
              <a:t>JSX Syntax</a:t>
            </a:r>
          </a:p>
          <a:p>
            <a:r>
              <a:rPr lang="de-DE" dirty="0"/>
              <a:t>DOM -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52505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11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Autor:in und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Präsentationsuntertitel</a:t>
            </a:r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0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Quellenangabe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Textebene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„Bemerkenswert“</a:t>
            </a:r>
          </a:p>
        </p:txBody>
      </p:sp>
      <p:sp>
        <p:nvSpPr>
          <p:cNvPr id="11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Autor:in und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Präsentationsuntertitel</a:t>
            </a:r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 für Folienpunkt</a:t>
            </a:r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Text für Folienpunkt</a:t>
            </a:r>
          </a:p>
        </p:txBody>
      </p:sp>
      <p:sp>
        <p:nvSpPr>
          <p:cNvPr id="62" name="Schüssel mit Pappardelle, Petersilienbutter, gerösteten Haselnüssen und geriebenem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80242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0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Textebene 1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Agendathemen</a:t>
            </a:r>
          </a:p>
        </p:txBody>
      </p:sp>
      <p:sp>
        <p:nvSpPr>
          <p:cNvPr id="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03624" y="13076008"/>
            <a:ext cx="564257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D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ogo-og.png" descr="logo-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1018" y="-15835"/>
            <a:ext cx="26186036" cy="1374767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act"/>
          <p:cNvSpPr txBox="1"/>
          <p:nvPr/>
        </p:nvSpPr>
        <p:spPr>
          <a:xfrm>
            <a:off x="10932476" y="11646682"/>
            <a:ext cx="2519046" cy="115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82D9F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React</a:t>
            </a:r>
          </a:p>
        </p:txBody>
      </p:sp>
      <p:pic>
        <p:nvPicPr>
          <p:cNvPr id="153" name="Facebook_Logo_(2019).png" descr="Facebook_Logo_(201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59" y="442748"/>
            <a:ext cx="3874314" cy="3874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nstagram_logo_2016.svg.png" descr="Instagram_logo_2016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3" y="4857462"/>
            <a:ext cx="3874450" cy="3874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WhatsApp.svg.png" descr="WhatsApp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76" y="8903213"/>
            <a:ext cx="4624543" cy="4653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Netflix-Symbol.png" descr="Netflix-Symbo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1158" y="442748"/>
            <a:ext cx="3892644" cy="3892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179345.png" descr="17934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322" y="4920843"/>
            <a:ext cx="3874316" cy="3874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636e0a6a49cf127bf92de1e2_icon_clyde_blurple_RGB.png" descr="636e0a6a49cf127bf92de1e2_icon_clyde_blurple_RG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3879" y="9380610"/>
            <a:ext cx="4641385" cy="352415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85162A-CDEC-9FD7-EB01-883E1E6010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34423" y="13076008"/>
            <a:ext cx="102657" cy="379591"/>
          </a:xfr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00" name="REACT IDE’S (WEBSTORM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IDE’S (</a:t>
            </a:r>
            <a:r>
              <a:rPr lang="de-DE" dirty="0"/>
              <a:t>VS CODE</a:t>
            </a:r>
            <a:r>
              <a:rPr lang="de-DE" noProof="0" dirty="0"/>
              <a:t>)</a:t>
            </a:r>
          </a:p>
        </p:txBody>
      </p:sp>
      <p:sp>
        <p:nvSpPr>
          <p:cNvPr id="201" name="PRO…"/>
          <p:cNvSpPr txBox="1">
            <a:spLocks noGrp="1"/>
          </p:cNvSpPr>
          <p:nvPr>
            <p:ph type="body" idx="21"/>
          </p:nvPr>
        </p:nvSpPr>
        <p:spPr>
          <a:xfrm>
            <a:off x="1206499" y="4248503"/>
            <a:ext cx="10303673" cy="5384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algn="ctr" defTabSz="2316421">
              <a:spcBef>
                <a:spcPts val="4200"/>
              </a:spcBef>
              <a:buSzTx/>
              <a:buNone/>
              <a:defRPr sz="4500">
                <a:solidFill>
                  <a:srgbClr val="82D8F7"/>
                </a:solidFill>
              </a:defRPr>
            </a:pPr>
            <a:r>
              <a:rPr lang="de-DE" sz="4900" noProof="0" dirty="0"/>
              <a:t>PROS</a:t>
            </a:r>
          </a:p>
          <a:p>
            <a:pPr marL="217170" indent="-217170" defTabSz="868680">
              <a:spcBef>
                <a:spcPts val="900"/>
              </a:spcBef>
              <a:buSzPct val="100000"/>
              <a:buFont typeface="Arial"/>
              <a:defRPr sz="4500">
                <a:solidFill>
                  <a:srgbClr val="82D8F7"/>
                </a:solidFill>
              </a:defRPr>
            </a:pPr>
            <a:endParaRPr lang="de-DE" noProof="0" dirty="0"/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Unterstützt React.js IntelliSense</a:t>
            </a:r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dirty="0"/>
              <a:t>Mehrsprachig</a:t>
            </a:r>
            <a:endParaRPr lang="de-DE" noProof="0" dirty="0"/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20000 Plugins</a:t>
            </a:r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Kostenlos</a:t>
            </a:r>
          </a:p>
        </p:txBody>
      </p:sp>
      <p:sp>
        <p:nvSpPr>
          <p:cNvPr id="202" name="CON…"/>
          <p:cNvSpPr txBox="1"/>
          <p:nvPr/>
        </p:nvSpPr>
        <p:spPr>
          <a:xfrm>
            <a:off x="13570001" y="4262596"/>
            <a:ext cx="7822706" cy="508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90000"/>
              </a:lnSpc>
              <a:defRPr sz="4900">
                <a:solidFill>
                  <a:srgbClr val="82D8F7"/>
                </a:solidFill>
              </a:defRPr>
            </a:pPr>
            <a:r>
              <a:rPr dirty="0"/>
              <a:t>CONS</a:t>
            </a:r>
          </a:p>
          <a:p>
            <a:pPr>
              <a:lnSpc>
                <a:spcPct val="90000"/>
              </a:lnSpc>
              <a:defRPr sz="4900">
                <a:solidFill>
                  <a:srgbClr val="82D8F7"/>
                </a:solidFill>
              </a:defRPr>
            </a:pPr>
            <a:endParaRPr dirty="0"/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82D8F7"/>
                </a:solidFill>
              </a:defRPr>
            </a:pPr>
            <a:r>
              <a:rPr lang="de-DE" dirty="0"/>
              <a:t>Code-Check nicht optimal</a:t>
            </a:r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82D8F7"/>
                </a:solidFill>
              </a:defRPr>
            </a:pPr>
            <a:r>
              <a:rPr lang="de-DE" dirty="0"/>
              <a:t>gelegentliche Performanceprobleme</a:t>
            </a:r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82D8F7"/>
                </a:solidFill>
              </a:defRPr>
            </a:pPr>
            <a:r>
              <a:rPr lang="de-DE" dirty="0"/>
              <a:t>Probleme beim debuggen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DE323A-6A2C-9EFA-4EE1-A558B0F05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00" name="REACT IDE’S (WEBSTORM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IDE’S (WEBSTORM)</a:t>
            </a:r>
          </a:p>
        </p:txBody>
      </p:sp>
      <p:sp>
        <p:nvSpPr>
          <p:cNvPr id="201" name="PRO…"/>
          <p:cNvSpPr txBox="1">
            <a:spLocks noGrp="1"/>
          </p:cNvSpPr>
          <p:nvPr>
            <p:ph type="body" idx="21"/>
          </p:nvPr>
        </p:nvSpPr>
        <p:spPr>
          <a:xfrm>
            <a:off x="1206499" y="4248503"/>
            <a:ext cx="10303673" cy="53840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 algn="ctr" defTabSz="2316421">
              <a:spcBef>
                <a:spcPts val="4200"/>
              </a:spcBef>
              <a:buSzTx/>
              <a:buNone/>
              <a:defRPr sz="4500">
                <a:solidFill>
                  <a:srgbClr val="82D8F7"/>
                </a:solidFill>
              </a:defRPr>
            </a:pPr>
            <a:r>
              <a:rPr lang="de-DE" sz="4900" noProof="0" dirty="0"/>
              <a:t>PROS</a:t>
            </a:r>
          </a:p>
          <a:p>
            <a:pPr marL="217170" indent="-217170" defTabSz="868680">
              <a:spcBef>
                <a:spcPts val="900"/>
              </a:spcBef>
              <a:buSzPct val="100000"/>
              <a:buFont typeface="Arial"/>
              <a:defRPr sz="4500">
                <a:solidFill>
                  <a:srgbClr val="82D8F7"/>
                </a:solidFill>
              </a:defRPr>
            </a:pPr>
            <a:endParaRPr lang="de-DE" noProof="0" dirty="0"/>
          </a:p>
          <a:p>
            <a:pPr defTabSz="868680">
              <a:spcBef>
                <a:spcPts val="1900"/>
              </a:spcBef>
              <a:buSzPct val="100000"/>
              <a:defRPr sz="4500">
                <a:solidFill>
                  <a:srgbClr val="82D8F7"/>
                </a:solidFill>
              </a:defRPr>
            </a:pPr>
            <a:r>
              <a:rPr lang="de-DE" noProof="0" dirty="0"/>
              <a:t>Wahrscheinlich meist ausgereiftes und benutztes web-Tool</a:t>
            </a:r>
          </a:p>
          <a:p>
            <a:pPr defTabSz="868680">
              <a:spcBef>
                <a:spcPts val="1900"/>
              </a:spcBef>
              <a:buSzPct val="100000"/>
              <a:defRPr sz="4500">
                <a:solidFill>
                  <a:srgbClr val="82D8F7"/>
                </a:solidFill>
              </a:defRPr>
            </a:pPr>
            <a:r>
              <a:rPr lang="de-DE" noProof="0" dirty="0"/>
              <a:t>Excelente Tipps zum vertiefen/vereinfachen von code</a:t>
            </a:r>
          </a:p>
          <a:p>
            <a:pPr defTabSz="868680">
              <a:spcBef>
                <a:spcPts val="1900"/>
              </a:spcBef>
              <a:buSzPct val="100000"/>
              <a:defRPr sz="4500">
                <a:solidFill>
                  <a:srgbClr val="82D8F7"/>
                </a:solidFill>
              </a:defRPr>
            </a:pPr>
            <a:r>
              <a:rPr lang="de-DE" noProof="0" dirty="0"/>
              <a:t>Überprüfung des Codes auf Fehler</a:t>
            </a:r>
          </a:p>
        </p:txBody>
      </p:sp>
      <p:sp>
        <p:nvSpPr>
          <p:cNvPr id="202" name="CON…"/>
          <p:cNvSpPr txBox="1"/>
          <p:nvPr/>
        </p:nvSpPr>
        <p:spPr>
          <a:xfrm>
            <a:off x="13570001" y="4262596"/>
            <a:ext cx="7631320" cy="4432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90000"/>
              </a:lnSpc>
              <a:defRPr sz="4900">
                <a:solidFill>
                  <a:srgbClr val="82D8F7"/>
                </a:solidFill>
              </a:defRPr>
            </a:pPr>
            <a:r>
              <a:rPr dirty="0"/>
              <a:t>CONS</a:t>
            </a:r>
          </a:p>
          <a:p>
            <a:pPr>
              <a:lnSpc>
                <a:spcPct val="90000"/>
              </a:lnSpc>
              <a:defRPr sz="4900">
                <a:solidFill>
                  <a:srgbClr val="82D8F7"/>
                </a:solidFill>
              </a:defRPr>
            </a:pPr>
            <a:endParaRPr dirty="0"/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900">
                <a:solidFill>
                  <a:srgbClr val="82D8F7"/>
                </a:solidFill>
              </a:defRPr>
            </a:pPr>
            <a:r>
              <a:rPr sz="4800" dirty="0"/>
              <a:t>129€ pro </a:t>
            </a:r>
            <a:r>
              <a:rPr sz="4800" dirty="0" err="1"/>
              <a:t>Jahr</a:t>
            </a:r>
            <a:endParaRPr sz="4800" dirty="0"/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900">
                <a:solidFill>
                  <a:srgbClr val="82D8F7"/>
                </a:solidFill>
              </a:defRPr>
            </a:pPr>
            <a:r>
              <a:rPr sz="4800" dirty="0" err="1"/>
              <a:t>Keine</a:t>
            </a:r>
            <a:r>
              <a:rPr sz="4800" dirty="0"/>
              <a:t> </a:t>
            </a:r>
            <a:r>
              <a:rPr sz="4800" dirty="0" err="1"/>
              <a:t>gute</a:t>
            </a:r>
            <a:r>
              <a:rPr sz="4800" dirty="0"/>
              <a:t> Performance</a:t>
            </a:r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900">
                <a:solidFill>
                  <a:srgbClr val="82D8F7"/>
                </a:solidFill>
              </a:defRPr>
            </a:pPr>
            <a:r>
              <a:rPr sz="4800" dirty="0" err="1"/>
              <a:t>Komplexe</a:t>
            </a:r>
            <a:r>
              <a:rPr sz="4800" dirty="0"/>
              <a:t> </a:t>
            </a:r>
            <a:r>
              <a:rPr sz="4800" dirty="0" err="1"/>
              <a:t>Einstellungen</a:t>
            </a:r>
            <a:r>
              <a:rPr sz="4800" dirty="0"/>
              <a:t> 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C7637B-6F91-399E-E73C-CD039C7B27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9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00" name="REACT IDE’S (WEBSTORM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IDE’S (</a:t>
            </a:r>
            <a:r>
              <a:rPr lang="de-DE" dirty="0"/>
              <a:t>REACTIDE</a:t>
            </a:r>
            <a:r>
              <a:rPr lang="de-DE" noProof="0" dirty="0"/>
              <a:t>)</a:t>
            </a:r>
          </a:p>
        </p:txBody>
      </p:sp>
      <p:sp>
        <p:nvSpPr>
          <p:cNvPr id="201" name="PRO…"/>
          <p:cNvSpPr txBox="1">
            <a:spLocks noGrp="1"/>
          </p:cNvSpPr>
          <p:nvPr>
            <p:ph type="body" idx="21"/>
          </p:nvPr>
        </p:nvSpPr>
        <p:spPr>
          <a:xfrm>
            <a:off x="1206499" y="4248503"/>
            <a:ext cx="10303673" cy="53840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 algn="ctr" defTabSz="2316421">
              <a:spcBef>
                <a:spcPts val="4200"/>
              </a:spcBef>
              <a:buSzTx/>
              <a:buNone/>
              <a:defRPr sz="4500">
                <a:solidFill>
                  <a:srgbClr val="82D8F7"/>
                </a:solidFill>
              </a:defRPr>
            </a:pPr>
            <a:r>
              <a:rPr lang="de-DE" sz="4900" noProof="0" dirty="0"/>
              <a:t>PROS</a:t>
            </a:r>
          </a:p>
          <a:p>
            <a:pPr marL="0" indent="0" defTabSz="914400">
              <a:spcBef>
                <a:spcPts val="2000"/>
              </a:spcBef>
              <a:buSzPct val="100000"/>
              <a:buNone/>
              <a:defRPr>
                <a:solidFill>
                  <a:srgbClr val="82D8F7"/>
                </a:solidFill>
              </a:defRPr>
            </a:pPr>
            <a:endParaRPr lang="de-DE" dirty="0"/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Nahtlose Browserintegration</a:t>
            </a:r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Live Visualisierung (kein hin und her schalten)</a:t>
            </a:r>
          </a:p>
          <a:p>
            <a:pPr defTabSz="914400">
              <a:spcBef>
                <a:spcPts val="2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Integrierter </a:t>
            </a:r>
            <a:r>
              <a:rPr lang="de-DE" dirty="0"/>
              <a:t>N</a:t>
            </a:r>
            <a:r>
              <a:rPr lang="de-DE" noProof="0" dirty="0" err="1"/>
              <a:t>ode</a:t>
            </a:r>
            <a:r>
              <a:rPr lang="de-DE" noProof="0" dirty="0"/>
              <a:t> Server</a:t>
            </a:r>
          </a:p>
          <a:p>
            <a:pPr marL="0" indent="0" defTabSz="868680">
              <a:spcBef>
                <a:spcPts val="900"/>
              </a:spcBef>
              <a:buSzPct val="100000"/>
              <a:buNone/>
              <a:defRPr sz="4500">
                <a:solidFill>
                  <a:srgbClr val="82D8F7"/>
                </a:solidFill>
              </a:defRPr>
            </a:pPr>
            <a:endParaRPr lang="de-DE" noProof="0" dirty="0"/>
          </a:p>
        </p:txBody>
      </p:sp>
      <p:sp>
        <p:nvSpPr>
          <p:cNvPr id="202" name="CON…"/>
          <p:cNvSpPr txBox="1"/>
          <p:nvPr/>
        </p:nvSpPr>
        <p:spPr>
          <a:xfrm>
            <a:off x="13570001" y="4262596"/>
            <a:ext cx="7726090" cy="4432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90000"/>
              </a:lnSpc>
              <a:defRPr sz="4900">
                <a:solidFill>
                  <a:srgbClr val="82D8F7"/>
                </a:solidFill>
              </a:defRPr>
            </a:pPr>
            <a:r>
              <a:rPr dirty="0"/>
              <a:t>CONS</a:t>
            </a:r>
          </a:p>
          <a:p>
            <a:pPr marL="685800" indent="-685800">
              <a:lnSpc>
                <a:spcPct val="90000"/>
              </a:lnSpc>
              <a:buFont typeface="Arial" panose="020B0604020202020204" pitchFamily="34" charset="0"/>
              <a:buChar char="•"/>
              <a:defRPr sz="4900">
                <a:solidFill>
                  <a:srgbClr val="82D8F7"/>
                </a:solidFill>
              </a:defRPr>
            </a:pPr>
            <a:endParaRPr dirty="0"/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82D8F7"/>
                </a:solidFill>
              </a:defRPr>
            </a:pPr>
            <a:r>
              <a:rPr lang="de-DE" dirty="0"/>
              <a:t> Nur für React nutzbar</a:t>
            </a:r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82D8F7"/>
                </a:solidFill>
              </a:defRPr>
            </a:pPr>
            <a:r>
              <a:rPr lang="de-DE" dirty="0"/>
              <a:t> Keine Plugins</a:t>
            </a:r>
          </a:p>
          <a:p>
            <a:pPr marL="685800" indent="-685800" algn="l" defTabSz="914400">
              <a:lnSpc>
                <a:spcPct val="90000"/>
              </a:lnSpc>
              <a:spcBef>
                <a:spcPts val="2500"/>
              </a:spcBef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82D8F7"/>
                </a:solidFill>
              </a:defRPr>
            </a:pPr>
            <a:r>
              <a:rPr lang="de-DE" dirty="0"/>
              <a:t> Keine Community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9E6A7EB-4E58-9DBA-A4FE-6F4D180A51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216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10" name="REACT IDE’S (REACTIDE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IDE’S (REACTIDE)</a:t>
            </a:r>
          </a:p>
        </p:txBody>
      </p:sp>
      <p:pic>
        <p:nvPicPr>
          <p:cNvPr id="211" name="Bildschirmfoto 2023-01-26 um 14.51.41.png" descr="Bildschirmfoto 2023-01-26 um 14.51.41.png"/>
          <p:cNvPicPr>
            <a:picLocks noChangeAspect="1"/>
          </p:cNvPicPr>
          <p:nvPr/>
        </p:nvPicPr>
        <p:blipFill>
          <a:blip r:embed="rId2"/>
          <a:srcRect l="146" b="1"/>
          <a:stretch>
            <a:fillRect/>
          </a:stretch>
        </p:blipFill>
        <p:spPr>
          <a:xfrm>
            <a:off x="5426376" y="4239326"/>
            <a:ext cx="13531247" cy="8397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4" y="0"/>
                </a:moveTo>
                <a:cubicBezTo>
                  <a:pt x="4225" y="0"/>
                  <a:pt x="1832" y="1"/>
                  <a:pt x="817" y="13"/>
                </a:cubicBezTo>
                <a:cubicBezTo>
                  <a:pt x="599" y="16"/>
                  <a:pt x="277" y="18"/>
                  <a:pt x="179" y="22"/>
                </a:cubicBezTo>
                <a:cubicBezTo>
                  <a:pt x="11" y="29"/>
                  <a:pt x="0" y="38"/>
                  <a:pt x="0" y="50"/>
                </a:cubicBezTo>
                <a:lnTo>
                  <a:pt x="0" y="7974"/>
                </a:lnTo>
                <a:cubicBezTo>
                  <a:pt x="1" y="9226"/>
                  <a:pt x="1" y="10242"/>
                  <a:pt x="1" y="11516"/>
                </a:cubicBezTo>
                <a:cubicBezTo>
                  <a:pt x="1" y="19618"/>
                  <a:pt x="3" y="20419"/>
                  <a:pt x="32" y="20461"/>
                </a:cubicBezTo>
                <a:cubicBezTo>
                  <a:pt x="50" y="20487"/>
                  <a:pt x="63" y="20527"/>
                  <a:pt x="63" y="20552"/>
                </a:cubicBezTo>
                <a:cubicBezTo>
                  <a:pt x="63" y="20576"/>
                  <a:pt x="50" y="20625"/>
                  <a:pt x="32" y="20660"/>
                </a:cubicBezTo>
                <a:cubicBezTo>
                  <a:pt x="3" y="20720"/>
                  <a:pt x="0" y="20764"/>
                  <a:pt x="0" y="2116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78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0E08BC-703D-7B0D-F8A1-D8612F8277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VORGEHEN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61D0BD-7943-09E6-9C1F-3B5D40320D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16" name="VORGEHEN 1. NODE.JS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 1. NODE.JS</a:t>
            </a:r>
          </a:p>
        </p:txBody>
      </p:sp>
      <p:sp>
        <p:nvSpPr>
          <p:cNvPr id="217" name="Download von offizieller Seit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914400"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Download von offizieller Seite</a:t>
            </a:r>
          </a:p>
          <a:p>
            <a:pPr defTabSz="914400"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JavaScript-Laufzeitumgebung</a:t>
            </a:r>
          </a:p>
          <a:p>
            <a:pPr defTabSz="914400"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Gleiche Sprache Front/Backend</a:t>
            </a:r>
          </a:p>
          <a:p>
            <a:pPr defTabSz="914400"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Erstellung Anwendungen</a:t>
            </a:r>
          </a:p>
          <a:p>
            <a:pPr defTabSz="914400"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Datenbankverwaltung</a:t>
            </a:r>
          </a:p>
          <a:p>
            <a:pPr defTabSz="914400"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HTTP-Verkehr etc.</a:t>
            </a:r>
          </a:p>
        </p:txBody>
      </p:sp>
      <p:pic>
        <p:nvPicPr>
          <p:cNvPr id="218" name="Bildschirmfoto 2023-01-26 um 14.58.29.png" descr="Bildschirmfoto 2023-01-26 um 14.58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107" y="4492823"/>
            <a:ext cx="11263340" cy="47302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D5DEB8C-6EA7-9C1E-B361-10A53CED58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21" name="VORGEHEN 2. VERZEICHNIS FÜR APP ERSTELLEN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 2. VERZEICHNIS FÜR APP ERSTELLEN</a:t>
            </a:r>
          </a:p>
        </p:txBody>
      </p:sp>
      <p:sp>
        <p:nvSpPr>
          <p:cNvPr id="222" name="Ordner Projektmappe erstelle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Ordner Projektmappe erstellen</a:t>
            </a:r>
          </a:p>
        </p:txBody>
      </p:sp>
      <p:pic>
        <p:nvPicPr>
          <p:cNvPr id="223" name="Bildschirmfoto 2023-01-26 um 15.04.42.png" descr="Bildschirmfoto 2023-01-26 um 15.04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15" y="5471567"/>
            <a:ext cx="17232170" cy="76515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8C8CC1-9FA2-486F-A356-91A6418BFB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26" name="VORGEHEN 3. CREATE WEB APP - GITHUB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 3. CREATE WEB APP - GITHUB</a:t>
            </a:r>
          </a:p>
        </p:txBody>
      </p:sp>
      <p:sp>
        <p:nvSpPr>
          <p:cNvPr id="227" name="Download Gitprojek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Download </a:t>
            </a:r>
            <a:r>
              <a:rPr lang="de-DE" noProof="0" dirty="0" err="1"/>
              <a:t>Gitprojekt</a:t>
            </a:r>
            <a:endParaRPr lang="de-DE" noProof="0" dirty="0"/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Enthält notwendige Dateien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Basisaufbau eines Programms</a:t>
            </a:r>
          </a:p>
        </p:txBody>
      </p:sp>
      <p:pic>
        <p:nvPicPr>
          <p:cNvPr id="228" name="Bildschirmfoto 2023-01-26 um 15.08.21.png" descr="Bildschirmfoto 2023-01-26 um 15.08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111" y="3889454"/>
            <a:ext cx="12555127" cy="82560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696AFA-E778-4E47-AA00-76DABC80FE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31" name="VORGEHEN 4. NPM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 4. NPM</a:t>
            </a:r>
          </a:p>
        </p:txBody>
      </p:sp>
      <p:pic>
        <p:nvPicPr>
          <p:cNvPr id="232" name="Bildschirmfoto 2023-01-26 um 15.14.22.png" descr="Bildschirmfoto 2023-01-26 um 15.14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12" y="3636766"/>
            <a:ext cx="18161176" cy="94662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89DED5-FBC0-198E-E625-383071BA3A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35" name="VORGEHEN 5. MY-APP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 5. MY-APP</a:t>
            </a:r>
          </a:p>
        </p:txBody>
      </p:sp>
      <p:pic>
        <p:nvPicPr>
          <p:cNvPr id="236" name="Bildschirmfoto 2023-01-26 um 15.18.45.png" descr="Bildschirmfoto 2023-01-26 um 15.18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03" y="3645613"/>
            <a:ext cx="18164194" cy="94617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485F50-E1C3-EE47-6E77-173F117F39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HALT"/>
          <p:cNvSpPr txBox="1">
            <a:spLocks noGrp="1"/>
          </p:cNvSpPr>
          <p:nvPr>
            <p:ph type="title"/>
          </p:nvPr>
        </p:nvSpPr>
        <p:spPr>
          <a:xfrm>
            <a:off x="443677" y="185156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INHALT</a:t>
            </a:r>
          </a:p>
        </p:txBody>
      </p:sp>
      <p:sp>
        <p:nvSpPr>
          <p:cNvPr id="161" name="Allgemeines zu React…"/>
          <p:cNvSpPr txBox="1">
            <a:spLocks noGrp="1"/>
          </p:cNvSpPr>
          <p:nvPr>
            <p:ph type="body" idx="1"/>
          </p:nvPr>
        </p:nvSpPr>
        <p:spPr>
          <a:xfrm>
            <a:off x="443677" y="1254643"/>
            <a:ext cx="21971002" cy="1339702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298704" indent="-298704" defTabSz="1194785">
              <a:lnSpc>
                <a:spcPct val="90000"/>
              </a:lnSpc>
              <a:spcBef>
                <a:spcPts val="2200"/>
              </a:spcBef>
              <a:buSzPct val="123000"/>
              <a:buChar char="•"/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Allgemeines zu React 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Entstehung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Was ist React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Wer benutzt React</a:t>
            </a:r>
          </a:p>
          <a:p>
            <a:pPr marL="298704" indent="-298704" defTabSz="1194785">
              <a:lnSpc>
                <a:spcPct val="90000"/>
              </a:lnSpc>
              <a:spcBef>
                <a:spcPts val="2200"/>
              </a:spcBef>
              <a:buSzPct val="123000"/>
              <a:buChar char="•"/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Installationsanweisung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React IDE’S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Vorgehen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Folder Struktur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Verwenden der Web-App</a:t>
            </a:r>
          </a:p>
          <a:p>
            <a:pPr marL="298704" indent="-298704" defTabSz="1194785">
              <a:lnSpc>
                <a:spcPct val="90000"/>
              </a:lnSpc>
              <a:spcBef>
                <a:spcPts val="2200"/>
              </a:spcBef>
              <a:buSzPct val="123000"/>
              <a:buChar char="•"/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Beispiel APP</a:t>
            </a:r>
          </a:p>
          <a:p>
            <a:pPr marL="298704" indent="-298704" defTabSz="1194785">
              <a:lnSpc>
                <a:spcPct val="90000"/>
              </a:lnSpc>
              <a:spcBef>
                <a:spcPts val="2200"/>
              </a:spcBef>
              <a:buSzPct val="123000"/>
              <a:buChar char="•"/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Offlinefähig, Responsive, Zugriff auf Hostsystem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Wichtige Begriffe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Offlinefähigkeit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 err="1"/>
              <a:t>Redux-Persist</a:t>
            </a:r>
            <a:endParaRPr lang="de-DE" noProof="0" dirty="0"/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Responsive</a:t>
            </a:r>
          </a:p>
          <a:p>
            <a:pPr marL="298704" indent="-298704" defTabSz="1194785">
              <a:lnSpc>
                <a:spcPct val="90000"/>
              </a:lnSpc>
              <a:spcBef>
                <a:spcPts val="2200"/>
              </a:spcBef>
              <a:buSzPct val="123000"/>
              <a:buChar char="•"/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Developer Experience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dirty="0"/>
              <a:t>Developer</a:t>
            </a:r>
            <a:r>
              <a:rPr lang="de-DE" noProof="0" dirty="0"/>
              <a:t> Bewertungen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Communities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Testtools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noProof="0" dirty="0"/>
              <a:t>Lernkurve</a:t>
            </a:r>
          </a:p>
          <a:p>
            <a:pPr marL="597408" lvl="1" indent="-298704" defTabSz="1194785">
              <a:lnSpc>
                <a:spcPct val="90000"/>
              </a:lnSpc>
              <a:spcBef>
                <a:spcPts val="2200"/>
              </a:spcBef>
              <a:defRPr sz="2300" b="0">
                <a:solidFill>
                  <a:srgbClr val="82D8F7"/>
                </a:solidFill>
              </a:defRPr>
            </a:pPr>
            <a:r>
              <a:rPr lang="de-DE" dirty="0"/>
              <a:t>Unsere Erfahrung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6758BC-9450-2C6D-4572-55B097106E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39" name="VORGEHEN 6. ÖFFNEN IN VS COD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VORGEHEN 6. ÖFFNEN IN VS CODE</a:t>
            </a:r>
          </a:p>
        </p:txBody>
      </p:sp>
      <p:pic>
        <p:nvPicPr>
          <p:cNvPr id="240" name="Bildschirmfoto 2023-01-26 um 15.21.31.png" descr="Bildschirmfoto 2023-01-26 um 15.21.31.png"/>
          <p:cNvPicPr>
            <a:picLocks noChangeAspect="1"/>
          </p:cNvPicPr>
          <p:nvPr/>
        </p:nvPicPr>
        <p:blipFill>
          <a:blip r:embed="rId2"/>
          <a:srcRect t="389"/>
          <a:stretch>
            <a:fillRect/>
          </a:stretch>
        </p:blipFill>
        <p:spPr>
          <a:xfrm>
            <a:off x="5218430" y="3619496"/>
            <a:ext cx="13947140" cy="94615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C473E8-C049-8E10-4C2B-0A3B44EEE7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OLDER STRUKTUR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FOLDER STRUKTUR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9313D28-5667-9C1F-F44E-7C86F83F83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45" name="FOLDER STRUKTUR (NEUE APP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FOLDER STRUKTUR (NEUE APP)</a:t>
            </a:r>
          </a:p>
        </p:txBody>
      </p:sp>
      <p:pic>
        <p:nvPicPr>
          <p:cNvPr id="246" name="Bildschirmfoto 2023-01-26 um 15.24.15.png" descr="Bildschirmfoto 2023-01-26 um 15.24.15.png"/>
          <p:cNvPicPr>
            <a:picLocks noChangeAspect="1"/>
          </p:cNvPicPr>
          <p:nvPr/>
        </p:nvPicPr>
        <p:blipFill>
          <a:blip r:embed="rId2"/>
          <a:srcRect l="632" r="632" b="703"/>
          <a:stretch>
            <a:fillRect/>
          </a:stretch>
        </p:blipFill>
        <p:spPr>
          <a:xfrm>
            <a:off x="9108472" y="4052802"/>
            <a:ext cx="6167055" cy="892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9DA584-7D84-23CE-CF45-C305CB46DC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49" name="FOLDER STRUKTUR (NODE_MODULES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FOLDER STRUKTUR (NODE_MODULES)</a:t>
            </a:r>
          </a:p>
        </p:txBody>
      </p:sp>
      <p:sp>
        <p:nvSpPr>
          <p:cNvPr id="250" name="Node modules…"/>
          <p:cNvSpPr txBox="1">
            <a:spLocks noGrp="1"/>
          </p:cNvSpPr>
          <p:nvPr>
            <p:ph type="body" idx="21"/>
          </p:nvPr>
        </p:nvSpPr>
        <p:spPr>
          <a:xfrm>
            <a:off x="1206499" y="4248503"/>
            <a:ext cx="14841221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Node Moduls</a:t>
            </a:r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Enthält alle von </a:t>
            </a:r>
            <a:r>
              <a:rPr lang="de-DE" noProof="0" dirty="0" err="1"/>
              <a:t>npm</a:t>
            </a:r>
            <a:r>
              <a:rPr lang="de-DE" noProof="0" dirty="0"/>
              <a:t> installierten Abhängigkeiten für die App</a:t>
            </a:r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Kann von eigenem Code aus importiert werden</a:t>
            </a:r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Sollte automatisch von NPM verwaltet werden</a:t>
            </a:r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Hochlanden ist nicht nötig, da </a:t>
            </a:r>
            <a:r>
              <a:rPr lang="de-DE" noProof="0" dirty="0" err="1"/>
              <a:t>package.json</a:t>
            </a:r>
            <a:r>
              <a:rPr lang="de-DE" noProof="0" dirty="0"/>
              <a:t> diese speichert</a:t>
            </a:r>
          </a:p>
        </p:txBody>
      </p:sp>
      <p:pic>
        <p:nvPicPr>
          <p:cNvPr id="251" name="Bildschirmfoto 2023-01-26 um 15.27.16.png" descr="Bildschirmfoto 2023-01-26 um 15.27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630" y="824202"/>
            <a:ext cx="4407350" cy="120675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70840B9-3C5A-B525-4795-98D5372824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54" name="FOLDER STRUKTUR (PUBLIC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FOLDER STRUKTUR (PUBLIC)</a:t>
            </a:r>
          </a:p>
        </p:txBody>
      </p:sp>
      <p:sp>
        <p:nvSpPr>
          <p:cNvPr id="255" name="Besitzt statische Date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Besitzt statische Daten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Bilder, Icons etc.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Ansprechen mit relativem Pfad möglich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Index.html -&gt; Startdokument für die App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Dateien werden nicht von </a:t>
            </a:r>
            <a:r>
              <a:rPr lang="de-DE" noProof="0" dirty="0" err="1"/>
              <a:t>Build</a:t>
            </a:r>
            <a:r>
              <a:rPr lang="de-DE" noProof="0" dirty="0"/>
              <a:t>-Tools angesprochen</a:t>
            </a:r>
          </a:p>
        </p:txBody>
      </p:sp>
      <p:pic>
        <p:nvPicPr>
          <p:cNvPr id="256" name="Bildschirmfoto 2023-01-26 um 15.32.21.png" descr="Bildschirmfoto 2023-01-26 um 15.32.21.png"/>
          <p:cNvPicPr>
            <a:picLocks noChangeAspect="1"/>
          </p:cNvPicPr>
          <p:nvPr/>
        </p:nvPicPr>
        <p:blipFill rotWithShape="1">
          <a:blip r:embed="rId2"/>
          <a:srcRect t="376" r="21994" b="376"/>
          <a:stretch/>
        </p:blipFill>
        <p:spPr>
          <a:xfrm>
            <a:off x="17096740" y="4713840"/>
            <a:ext cx="6080760" cy="4841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" y="0"/>
                </a:moveTo>
                <a:cubicBezTo>
                  <a:pt x="3" y="282"/>
                  <a:pt x="0" y="1871"/>
                  <a:pt x="0" y="10759"/>
                </a:cubicBezTo>
                <a:cubicBezTo>
                  <a:pt x="0" y="10780"/>
                  <a:pt x="0" y="10779"/>
                  <a:pt x="0" y="10800"/>
                </a:cubicBezTo>
                <a:lnTo>
                  <a:pt x="0" y="10841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911"/>
                </a:lnTo>
                <a:lnTo>
                  <a:pt x="21600" y="139"/>
                </a:lnTo>
                <a:lnTo>
                  <a:pt x="11840" y="121"/>
                </a:lnTo>
                <a:cubicBezTo>
                  <a:pt x="4097" y="106"/>
                  <a:pt x="2084" y="83"/>
                  <a:pt x="2104" y="10"/>
                </a:cubicBezTo>
                <a:cubicBezTo>
                  <a:pt x="2105" y="6"/>
                  <a:pt x="2098" y="3"/>
                  <a:pt x="2096" y="0"/>
                </a:cubicBezTo>
                <a:lnTo>
                  <a:pt x="6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3B9F118-6034-89B4-B8F8-6F4FDF8390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59" name="FOLDER STRUKTUR (SRC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FOLDER STRUKTUR (SRC)</a:t>
            </a:r>
          </a:p>
        </p:txBody>
      </p:sp>
      <p:sp>
        <p:nvSpPr>
          <p:cNvPr id="260" name="Enthält häufig Unterordner wie Styles, Pages…"/>
          <p:cNvSpPr txBox="1">
            <a:spLocks noGrp="1"/>
          </p:cNvSpPr>
          <p:nvPr>
            <p:ph type="body" idx="21"/>
          </p:nvPr>
        </p:nvSpPr>
        <p:spPr>
          <a:xfrm>
            <a:off x="1206500" y="4248503"/>
            <a:ext cx="1577848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Enthält häufig Unterordner wie Styles, Pages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Index.js ist Einstiegsdatei für die App</a:t>
            </a:r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Abhängigkeiten importiert, Routen konfiguriert</a:t>
            </a:r>
          </a:p>
          <a:p>
            <a:pPr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Dateien im Ordner werden von </a:t>
            </a:r>
            <a:r>
              <a:rPr lang="de-DE" noProof="0" dirty="0" err="1"/>
              <a:t>Build</a:t>
            </a:r>
            <a:r>
              <a:rPr lang="de-DE" noProof="0" dirty="0"/>
              <a:t>-Tools verarbeitet</a:t>
            </a:r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Wie </a:t>
            </a:r>
            <a:r>
              <a:rPr lang="de-DE" noProof="0" dirty="0" err="1"/>
              <a:t>Webpack</a:t>
            </a:r>
            <a:endParaRPr lang="de-DE" noProof="0" dirty="0"/>
          </a:p>
          <a:p>
            <a:pPr marL="1143000" lvl="1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Nur Dateien im Ordner die relevant sind  </a:t>
            </a:r>
          </a:p>
          <a:p>
            <a:pPr marL="1752600" lvl="2" indent="-685800" defTabSz="914400">
              <a:spcBef>
                <a:spcPts val="4000"/>
              </a:spcBef>
              <a:buSzPct val="100000"/>
              <a:defRPr>
                <a:solidFill>
                  <a:srgbClr val="82D8F7"/>
                </a:solidFill>
              </a:defRPr>
            </a:pPr>
            <a:r>
              <a:rPr lang="de-DE" noProof="0" dirty="0"/>
              <a:t>→ keine generierten</a:t>
            </a:r>
          </a:p>
        </p:txBody>
      </p:sp>
      <p:pic>
        <p:nvPicPr>
          <p:cNvPr id="2" name="Bildschirmfoto 2023-01-26 um 15.36.40.png" descr="Bildschirmfoto 2023-01-26 um 15.36.40.png">
            <a:extLst>
              <a:ext uri="{FF2B5EF4-FFF2-40B4-BE49-F238E27FC236}">
                <a16:creationId xmlns:a16="http://schemas.microsoft.com/office/drawing/2014/main" id="{6E4DD785-937A-BD56-034C-4AB3878E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320" y="4248503"/>
            <a:ext cx="6343651" cy="57967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0207B3-02C0-B595-0709-8AD41371F7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VERWENDEN DER WEB-APP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VERWENDEN DER WEB-APP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BB15DA-4690-544D-1B27-C145439517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66" name="VERVENDEN DER WEB-APP (START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VERVENDEN DER WEB-APP (START)</a:t>
            </a:r>
          </a:p>
        </p:txBody>
      </p:sp>
      <p:pic>
        <p:nvPicPr>
          <p:cNvPr id="267" name="Bildschirmfoto 2023-01-26 um 15.40.18.png" descr="Bildschirmfoto 2023-01-26 um 15.40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3645758"/>
            <a:ext cx="18161000" cy="94615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A3E546-A19A-7F08-7E2F-B134F97F39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70" name="VERVENDEN DER WEB-APP (ÖFFNEN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VERVENDEN DER WEB-APP (ÖFFNEN)</a:t>
            </a:r>
          </a:p>
        </p:txBody>
      </p:sp>
      <p:pic>
        <p:nvPicPr>
          <p:cNvPr id="271" name="Bildschirmfoto 2023-01-26 um 15.42.03.png" descr="Bildschirmfoto 2023-01-26 um 15.42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3645758"/>
            <a:ext cx="18161000" cy="94615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100DE-B686-A4E7-CA6A-04204D4C3B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74" name="VERVENDEN DER WEB-APP (ERSTE ÄNDERUNGEN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VERVENDEN DER WEB-APP (ERSTE ÄNDERUNGEN)</a:t>
            </a:r>
          </a:p>
        </p:txBody>
      </p:sp>
      <p:pic>
        <p:nvPicPr>
          <p:cNvPr id="275" name="Bildschirmfoto 2023-01-26 um 15.46.12.png" descr="Bildschirmfoto 2023-01-26 um 15.46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3645758"/>
            <a:ext cx="18161000" cy="94615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43F9C8-4DCB-E4CB-4ECB-745F79282A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LLGEMEINES…"/>
          <p:cNvSpPr txBox="1">
            <a:spLocks noGrp="1"/>
          </p:cNvSpPr>
          <p:nvPr>
            <p:ph type="body" idx="1"/>
          </p:nvPr>
        </p:nvSpPr>
        <p:spPr>
          <a:xfrm>
            <a:off x="1206499" y="3237207"/>
            <a:ext cx="21971002" cy="7241586"/>
          </a:xfrm>
          <a:prstGeom prst="rect">
            <a:avLst/>
          </a:prstGeom>
        </p:spPr>
        <p:txBody>
          <a:bodyPr/>
          <a:lstStyle/>
          <a:p>
            <a:pPr defTabSz="1731218">
              <a:defRPr sz="17700" spc="-200">
                <a:solidFill>
                  <a:srgbClr val="82D8F7"/>
                </a:solidFill>
              </a:defRPr>
            </a:pPr>
            <a:r>
              <a:rPr lang="de-DE" noProof="0" dirty="0"/>
              <a:t>ALLGEMEINES </a:t>
            </a:r>
          </a:p>
          <a:p>
            <a:pPr defTabSz="1731218">
              <a:defRPr sz="17700" spc="-200">
                <a:solidFill>
                  <a:srgbClr val="82D8F7"/>
                </a:solidFill>
              </a:defRPr>
            </a:pPr>
            <a:r>
              <a:rPr lang="de-DE" noProof="0" dirty="0"/>
              <a:t>ZU</a:t>
            </a:r>
          </a:p>
          <a:p>
            <a:pPr defTabSz="1731218">
              <a:defRPr sz="17700" spc="-200">
                <a:solidFill>
                  <a:srgbClr val="82D8F7"/>
                </a:solidFill>
              </a:defRPr>
            </a:pPr>
            <a:r>
              <a:rPr lang="de-DE" noProof="0" dirty="0"/>
              <a:t> REACT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3C0E7CE-C99E-4C78-F754-187F5A1FC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278" name="VERVENDEN DER WEB-APP (HELLO WORLD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VERVENDEN DER WEB-APP (HELLO WORLD)</a:t>
            </a:r>
          </a:p>
        </p:txBody>
      </p:sp>
      <p:pic>
        <p:nvPicPr>
          <p:cNvPr id="279" name="Bildschirmfoto 2023-01-26 um 15.47.37.png" descr="Bildschirmfoto 2023-01-26 um 15.47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3645758"/>
            <a:ext cx="18161000" cy="94615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356794-81B9-D37B-EF9D-27F4D6C59F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EISPIEL APP"/>
          <p:cNvSpPr txBox="1">
            <a:spLocks noGrp="1"/>
          </p:cNvSpPr>
          <p:nvPr>
            <p:ph type="body" idx="1"/>
          </p:nvPr>
        </p:nvSpPr>
        <p:spPr>
          <a:xfrm>
            <a:off x="1206500" y="1069124"/>
            <a:ext cx="21971000" cy="7241586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BEISPIEL APP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3D6EC4-9B40-3295-FD1A-BB6CF6BDC2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BEISPIEL APP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BEISPIEL APP</a:t>
            </a:r>
          </a:p>
        </p:txBody>
      </p:sp>
      <p:pic>
        <p:nvPicPr>
          <p:cNvPr id="284" name="62a17802-9428-42b4-88af-dcbd11b9c23a.jpg" descr="62a17802-9428-42b4-88af-dcbd11b9c23a.jpg"/>
          <p:cNvPicPr>
            <a:picLocks noChangeAspect="1"/>
          </p:cNvPicPr>
          <p:nvPr/>
        </p:nvPicPr>
        <p:blipFill>
          <a:blip r:embed="rId2"/>
          <a:srcRect l="292" r="1"/>
          <a:stretch>
            <a:fillRect/>
          </a:stretch>
        </p:blipFill>
        <p:spPr>
          <a:xfrm>
            <a:off x="5840672" y="2660975"/>
            <a:ext cx="11510964" cy="10022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1" y="0"/>
                </a:moveTo>
                <a:cubicBezTo>
                  <a:pt x="940" y="0"/>
                  <a:pt x="112" y="4"/>
                  <a:pt x="58" y="60"/>
                </a:cubicBezTo>
                <a:cubicBezTo>
                  <a:pt x="2" y="118"/>
                  <a:pt x="0" y="500"/>
                  <a:pt x="0" y="10793"/>
                </a:cubicBezTo>
                <a:cubicBezTo>
                  <a:pt x="0" y="20673"/>
                  <a:pt x="3" y="21471"/>
                  <a:pt x="52" y="21532"/>
                </a:cubicBezTo>
                <a:cubicBezTo>
                  <a:pt x="103" y="21596"/>
                  <a:pt x="502" y="21600"/>
                  <a:pt x="10769" y="21600"/>
                </a:cubicBezTo>
                <a:lnTo>
                  <a:pt x="10853" y="21600"/>
                </a:lnTo>
                <a:cubicBezTo>
                  <a:pt x="20507" y="21600"/>
                  <a:pt x="21451" y="21595"/>
                  <a:pt x="21522" y="21541"/>
                </a:cubicBezTo>
                <a:lnTo>
                  <a:pt x="21600" y="21479"/>
                </a:lnTo>
                <a:lnTo>
                  <a:pt x="21600" y="10858"/>
                </a:lnTo>
                <a:lnTo>
                  <a:pt x="21600" y="10800"/>
                </a:lnTo>
                <a:lnTo>
                  <a:pt x="21600" y="10741"/>
                </a:lnTo>
                <a:lnTo>
                  <a:pt x="21600" y="118"/>
                </a:lnTo>
                <a:lnTo>
                  <a:pt x="21522" y="59"/>
                </a:lnTo>
                <a:cubicBezTo>
                  <a:pt x="21451" y="5"/>
                  <a:pt x="20505" y="0"/>
                  <a:pt x="10858" y="0"/>
                </a:cubicBezTo>
                <a:lnTo>
                  <a:pt x="1069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5E3A29-05A4-8294-DF61-4AC908A7B3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BEISPIEL APP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BEISPIEL APP</a:t>
            </a:r>
          </a:p>
        </p:txBody>
      </p:sp>
      <p:pic>
        <p:nvPicPr>
          <p:cNvPr id="284" name="62a17802-9428-42b4-88af-dcbd11b9c23a.jpg" descr="62a17802-9428-42b4-88af-dcbd11b9c23a.jpg"/>
          <p:cNvPicPr>
            <a:picLocks noChangeAspect="1"/>
          </p:cNvPicPr>
          <p:nvPr/>
        </p:nvPicPr>
        <p:blipFill>
          <a:blip r:embed="rId3"/>
          <a:srcRect l="292" r="1"/>
          <a:stretch>
            <a:fillRect/>
          </a:stretch>
        </p:blipFill>
        <p:spPr>
          <a:xfrm>
            <a:off x="2948617" y="2660975"/>
            <a:ext cx="11510964" cy="10022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1" y="0"/>
                </a:moveTo>
                <a:cubicBezTo>
                  <a:pt x="940" y="0"/>
                  <a:pt x="112" y="4"/>
                  <a:pt x="58" y="60"/>
                </a:cubicBezTo>
                <a:cubicBezTo>
                  <a:pt x="2" y="118"/>
                  <a:pt x="0" y="500"/>
                  <a:pt x="0" y="10793"/>
                </a:cubicBezTo>
                <a:cubicBezTo>
                  <a:pt x="0" y="20673"/>
                  <a:pt x="3" y="21471"/>
                  <a:pt x="52" y="21532"/>
                </a:cubicBezTo>
                <a:cubicBezTo>
                  <a:pt x="103" y="21596"/>
                  <a:pt x="502" y="21600"/>
                  <a:pt x="10769" y="21600"/>
                </a:cubicBezTo>
                <a:lnTo>
                  <a:pt x="10853" y="21600"/>
                </a:lnTo>
                <a:cubicBezTo>
                  <a:pt x="20507" y="21600"/>
                  <a:pt x="21451" y="21595"/>
                  <a:pt x="21522" y="21541"/>
                </a:cubicBezTo>
                <a:lnTo>
                  <a:pt x="21600" y="21479"/>
                </a:lnTo>
                <a:lnTo>
                  <a:pt x="21600" y="10858"/>
                </a:lnTo>
                <a:lnTo>
                  <a:pt x="21600" y="10800"/>
                </a:lnTo>
                <a:lnTo>
                  <a:pt x="21600" y="10741"/>
                </a:lnTo>
                <a:lnTo>
                  <a:pt x="21600" y="118"/>
                </a:lnTo>
                <a:lnTo>
                  <a:pt x="21522" y="59"/>
                </a:lnTo>
                <a:cubicBezTo>
                  <a:pt x="21451" y="5"/>
                  <a:pt x="20505" y="0"/>
                  <a:pt x="10858" y="0"/>
                </a:cubicBezTo>
                <a:lnTo>
                  <a:pt x="1069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5" name="444776a7-043d-470a-8e7e-a8e807c0a43c.jpg" descr="444776a7-043d-470a-8e7e-a8e807c0a43c.jpg"/>
          <p:cNvPicPr>
            <a:picLocks noChangeAspect="1"/>
          </p:cNvPicPr>
          <p:nvPr/>
        </p:nvPicPr>
        <p:blipFill>
          <a:blip r:embed="rId4"/>
          <a:srcRect b="1"/>
          <a:stretch>
            <a:fillRect/>
          </a:stretch>
        </p:blipFill>
        <p:spPr>
          <a:xfrm>
            <a:off x="16026664" y="6048434"/>
            <a:ext cx="5557430" cy="324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0" y="0"/>
                </a:moveTo>
                <a:lnTo>
                  <a:pt x="10905" y="1"/>
                </a:lnTo>
                <a:cubicBezTo>
                  <a:pt x="2549" y="3"/>
                  <a:pt x="201" y="19"/>
                  <a:pt x="163" y="72"/>
                </a:cubicBezTo>
                <a:cubicBezTo>
                  <a:pt x="135" y="109"/>
                  <a:pt x="88" y="208"/>
                  <a:pt x="56" y="291"/>
                </a:cubicBezTo>
                <a:cubicBezTo>
                  <a:pt x="33" y="353"/>
                  <a:pt x="21" y="652"/>
                  <a:pt x="13" y="1628"/>
                </a:cubicBezTo>
                <a:cubicBezTo>
                  <a:pt x="5" y="3437"/>
                  <a:pt x="0" y="6812"/>
                  <a:pt x="0" y="10800"/>
                </a:cubicBezTo>
                <a:cubicBezTo>
                  <a:pt x="0" y="10814"/>
                  <a:pt x="0" y="10818"/>
                  <a:pt x="0" y="10831"/>
                </a:cubicBezTo>
                <a:cubicBezTo>
                  <a:pt x="0" y="10852"/>
                  <a:pt x="0" y="10863"/>
                  <a:pt x="0" y="10884"/>
                </a:cubicBezTo>
                <a:cubicBezTo>
                  <a:pt x="0" y="10941"/>
                  <a:pt x="0" y="10962"/>
                  <a:pt x="0" y="11021"/>
                </a:cubicBezTo>
                <a:lnTo>
                  <a:pt x="0" y="21185"/>
                </a:lnTo>
                <a:lnTo>
                  <a:pt x="100" y="21392"/>
                </a:lnTo>
                <a:lnTo>
                  <a:pt x="200" y="21600"/>
                </a:lnTo>
                <a:lnTo>
                  <a:pt x="21400" y="21600"/>
                </a:lnTo>
                <a:lnTo>
                  <a:pt x="21499" y="21392"/>
                </a:lnTo>
                <a:lnTo>
                  <a:pt x="21600" y="21185"/>
                </a:lnTo>
                <a:lnTo>
                  <a:pt x="21600" y="11008"/>
                </a:lnTo>
                <a:lnTo>
                  <a:pt x="21600" y="10592"/>
                </a:lnTo>
                <a:lnTo>
                  <a:pt x="21600" y="415"/>
                </a:lnTo>
                <a:lnTo>
                  <a:pt x="21499" y="208"/>
                </a:lnTo>
                <a:lnTo>
                  <a:pt x="214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2314CE-F407-AE59-3769-AD1CB48035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26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FFLINEFÄHIG…"/>
          <p:cNvSpPr txBox="1">
            <a:spLocks noGrp="1"/>
          </p:cNvSpPr>
          <p:nvPr>
            <p:ph type="body" idx="1"/>
          </p:nvPr>
        </p:nvSpPr>
        <p:spPr>
          <a:xfrm>
            <a:off x="289840" y="2334426"/>
            <a:ext cx="22991520" cy="9047148"/>
          </a:xfrm>
          <a:prstGeom prst="rect">
            <a:avLst/>
          </a:prstGeom>
        </p:spPr>
        <p:txBody>
          <a:bodyPr/>
          <a:lstStyle/>
          <a:p>
            <a:pPr defTabSz="1267935">
              <a:defRPr sz="13000" spc="-200">
                <a:solidFill>
                  <a:srgbClr val="82D8F7"/>
                </a:solidFill>
              </a:defRPr>
            </a:pPr>
            <a:r>
              <a:rPr lang="de-DE" noProof="0" dirty="0"/>
              <a:t>OFFLINEFÄHIG</a:t>
            </a:r>
          </a:p>
          <a:p>
            <a:pPr defTabSz="1267935">
              <a:defRPr sz="13000" spc="-130">
                <a:solidFill>
                  <a:srgbClr val="82D8F7"/>
                </a:solidFill>
              </a:defRPr>
            </a:pPr>
            <a:endParaRPr lang="de-DE" noProof="0" dirty="0"/>
          </a:p>
          <a:p>
            <a:pPr defTabSz="1267935">
              <a:defRPr sz="13000" spc="-200">
                <a:solidFill>
                  <a:srgbClr val="82D8F7"/>
                </a:solidFill>
              </a:defRPr>
            </a:pPr>
            <a:r>
              <a:rPr lang="de-DE" noProof="0" dirty="0"/>
              <a:t>RESPONSIVE</a:t>
            </a:r>
          </a:p>
          <a:p>
            <a:pPr defTabSz="1267935">
              <a:defRPr sz="13000" spc="-130">
                <a:solidFill>
                  <a:srgbClr val="82D8F7"/>
                </a:solidFill>
              </a:defRPr>
            </a:pPr>
            <a:endParaRPr lang="de-DE" noProof="0" dirty="0"/>
          </a:p>
          <a:p>
            <a:pPr defTabSz="1267935">
              <a:defRPr sz="13000" spc="-200">
                <a:solidFill>
                  <a:srgbClr val="82D8F7"/>
                </a:solidFill>
              </a:defRPr>
            </a:pPr>
            <a:r>
              <a:rPr lang="de-DE" noProof="0" dirty="0"/>
              <a:t>ZUGRIFF AUF HOSTSYSTEM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EBB5D-7AA4-E1A7-A95E-E344A4C8F3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ICHTIGE BEGRIFFE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WICHTIGE BEGRIFFE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075FDAE-6459-E302-34F1-E1F939E29C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Wichtige Begriff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84200">
              <a:defRPr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Wichtige Begriffe</a:t>
            </a:r>
          </a:p>
        </p:txBody>
      </p:sp>
      <p:sp>
        <p:nvSpPr>
          <p:cNvPr id="292" name="caching: zwischenspeichern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dirty="0"/>
              <a:t>C</a:t>
            </a:r>
            <a:r>
              <a:rPr lang="de-DE" noProof="0" dirty="0" err="1"/>
              <a:t>aching</a:t>
            </a:r>
            <a:r>
              <a:rPr lang="de-DE" noProof="0" dirty="0"/>
              <a:t>: zwischenspeichern</a:t>
            </a:r>
          </a:p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noProof="0" dirty="0" err="1"/>
              <a:t>Redux</a:t>
            </a:r>
            <a:r>
              <a:rPr lang="de-DE" noProof="0" dirty="0"/>
              <a:t> </a:t>
            </a:r>
            <a:r>
              <a:rPr lang="de-DE" dirty="0"/>
              <a:t>S</a:t>
            </a:r>
            <a:r>
              <a:rPr lang="de-DE" noProof="0" dirty="0" err="1"/>
              <a:t>tore</a:t>
            </a:r>
            <a:r>
              <a:rPr lang="de-DE" noProof="0" dirty="0"/>
              <a:t>: Container für den Zustand der Anwendung</a:t>
            </a:r>
          </a:p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noProof="0" dirty="0"/>
              <a:t>Reduzierfunktion: Menge von Daten wird zu einem Schlüsselwert </a:t>
            </a:r>
          </a:p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noProof="0" dirty="0" err="1"/>
              <a:t>Fetch</a:t>
            </a:r>
            <a:r>
              <a:rPr lang="de-DE" noProof="0"/>
              <a:t> API: </a:t>
            </a:r>
            <a:r>
              <a:rPr lang="de-DE" noProof="0" dirty="0"/>
              <a:t>JavaScript Interface für Serveranfragen</a:t>
            </a:r>
          </a:p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noProof="0" dirty="0" err="1"/>
              <a:t>Axios</a:t>
            </a:r>
            <a:r>
              <a:rPr lang="de-DE" noProof="0" dirty="0"/>
              <a:t>: On Top von </a:t>
            </a:r>
            <a:r>
              <a:rPr lang="de-DE" noProof="0" dirty="0" err="1"/>
              <a:t>Fetch</a:t>
            </a:r>
            <a:r>
              <a:rPr lang="de-DE" noProof="0" dirty="0"/>
              <a:t> API um noch mächtigere und flexiblere Anfragen stellen zu können</a:t>
            </a:r>
          </a:p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noProof="0" dirty="0"/>
              <a:t>Apollo: Client, arbeitet mit Graph </a:t>
            </a:r>
            <a:r>
              <a:rPr lang="de-DE" noProof="0" dirty="0" err="1"/>
              <a:t>ql</a:t>
            </a:r>
            <a:r>
              <a:rPr lang="de-DE" noProof="0" dirty="0"/>
              <a:t>(</a:t>
            </a:r>
            <a:r>
              <a:rPr lang="de-DE" noProof="0" dirty="0" err="1"/>
              <a:t>query</a:t>
            </a:r>
            <a:r>
              <a:rPr lang="de-DE" noProof="0" dirty="0"/>
              <a:t> </a:t>
            </a:r>
            <a:r>
              <a:rPr lang="de-DE" noProof="0" dirty="0" err="1"/>
              <a:t>language</a:t>
            </a:r>
            <a:r>
              <a:rPr lang="de-DE" noProof="0" dirty="0"/>
              <a:t>), automatisiert </a:t>
            </a:r>
            <a:r>
              <a:rPr lang="de-DE" noProof="0" dirty="0" err="1"/>
              <a:t>caching</a:t>
            </a:r>
            <a:r>
              <a:rPr lang="de-DE" noProof="0" dirty="0"/>
              <a:t>, </a:t>
            </a:r>
            <a:r>
              <a:rPr lang="de-DE" noProof="0" dirty="0" err="1"/>
              <a:t>error</a:t>
            </a:r>
            <a:r>
              <a:rPr lang="de-DE" noProof="0" dirty="0"/>
              <a:t> </a:t>
            </a:r>
            <a:r>
              <a:rPr lang="de-DE" noProof="0" dirty="0" err="1"/>
              <a:t>handling</a:t>
            </a:r>
            <a:r>
              <a:rPr lang="de-DE" noProof="0" dirty="0"/>
              <a:t> </a:t>
            </a:r>
          </a:p>
          <a:p>
            <a:pPr marL="431800" indent="-431800" defTabSz="496569">
              <a:spcBef>
                <a:spcPts val="3400"/>
              </a:spcBef>
              <a:buSzPct val="123000"/>
              <a:buChar char="•"/>
              <a:defRPr sz="4000" b="0">
                <a:solidFill>
                  <a:srgbClr val="82D8F7"/>
                </a:solidFill>
              </a:defRPr>
            </a:pPr>
            <a:r>
              <a:rPr lang="de-DE" noProof="0" dirty="0" err="1"/>
              <a:t>Redux</a:t>
            </a:r>
            <a:r>
              <a:rPr lang="de-DE" noProof="0" dirty="0"/>
              <a:t>: Bibliothek zum managen des Status einer Applikation, zentraler Speicher für den Zustand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F4A3FA6-B827-BA08-9A8F-8B1ED4FDA7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OFFLINEFÄHIGKEIT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OFFLINEFÄHIGKEIT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4AD6F10-F6B7-3066-87AF-B8AB528DC5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fflinefähigkei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31622">
              <a:defRPr sz="7700" cap="all" spc="-400">
                <a:solidFill>
                  <a:srgbClr val="82D8F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de-DE" noProof="0" dirty="0"/>
              <a:t>Offlinefähigkeit</a:t>
            </a:r>
          </a:p>
        </p:txBody>
      </p:sp>
      <p:sp>
        <p:nvSpPr>
          <p:cNvPr id="297" name="Die Offlinefähigeit ist ein essenzielles Merkmal für eine gute kaufmännische App. Denn sonst wäre ohne Internet keine volle Einsatzfähigkeit und Datenverfügbarkeit gegeben.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Die </a:t>
            </a:r>
            <a:r>
              <a:rPr lang="de-DE" noProof="0" dirty="0" err="1"/>
              <a:t>Offlinefähigeit</a:t>
            </a:r>
            <a:r>
              <a:rPr lang="de-DE" noProof="0" dirty="0"/>
              <a:t> ist ein essenzielles Merkmal für eine gute kaufmännische App. Denn sonst wäre ohne Internet keine volle Einsatzfähigkeit und Datenverfügbarkeit gegeben.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Applikationen in React nicht von Anfang an Offlinefähig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Offlinefähigkeit kann ermöglich werden bedarf aber Planung und Architekturüberlegungen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7BA9B75-E2D6-B9AA-2975-66199BD6C4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ffline Plugi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offline Plugin</a:t>
            </a:r>
          </a:p>
        </p:txBody>
      </p:sp>
      <p:sp>
        <p:nvSpPr>
          <p:cNvPr id="300" name="Einführung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84200">
              <a:defRPr cap="all" spc="-199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Einführung</a:t>
            </a:r>
          </a:p>
        </p:txBody>
      </p:sp>
      <p:sp>
        <p:nvSpPr>
          <p:cNvPr id="301" name="Javascript Bibliothek die offline Funktion ermöglich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JavaScript Bibliothek die offline Funktion ermöglicht</a:t>
            </a:r>
          </a:p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Features: network Status Updates, Offline Ausweichoptionen </a:t>
            </a:r>
            <a:r>
              <a:rPr lang="de-DE" noProof="0" dirty="0" err="1"/>
              <a:t>z.B</a:t>
            </a:r>
            <a:r>
              <a:rPr lang="de-DE" noProof="0" dirty="0"/>
              <a:t> </a:t>
            </a:r>
            <a:r>
              <a:rPr lang="de-DE" noProof="0" dirty="0" err="1"/>
              <a:t>cached</a:t>
            </a:r>
            <a:r>
              <a:rPr lang="de-DE" noProof="0" dirty="0"/>
              <a:t> Daten zeigen statt live Daten</a:t>
            </a:r>
          </a:p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ermöglicht somit Verwendung ohne Internetverbindung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17AAF2F-C37A-8CA1-0E47-9D0F6F2418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LLGEMEINES ZU REAC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ALLGEMEINES ZU REACT</a:t>
            </a:r>
          </a:p>
        </p:txBody>
      </p:sp>
      <p:sp>
        <p:nvSpPr>
          <p:cNvPr id="166" name="ENTSTEHUNG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ENTSTEHUNG</a:t>
            </a:r>
          </a:p>
        </p:txBody>
      </p:sp>
      <p:sp>
        <p:nvSpPr>
          <p:cNvPr id="167" name="2011 Probleme bei Facebook (Codewartung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2011 Probleme bei Facebook (Codewartung)</a:t>
            </a:r>
          </a:p>
          <a:p>
            <a:pPr lvl="1">
              <a:defRPr>
                <a:solidFill>
                  <a:srgbClr val="82D8F7"/>
                </a:solidFill>
              </a:defRPr>
            </a:pPr>
            <a:r>
              <a:rPr lang="de-DE" noProof="0" dirty="0"/>
              <a:t>Lösung: Neues Framework</a:t>
            </a:r>
          </a:p>
          <a:p>
            <a:pPr lvl="2">
              <a:defRPr>
                <a:solidFill>
                  <a:srgbClr val="82D8F7"/>
                </a:solidFill>
              </a:defRPr>
            </a:pPr>
            <a:r>
              <a:rPr lang="de-DE" noProof="0" dirty="0"/>
              <a:t>Spart enorm Aufwand und Kosten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2013 Erschienen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C03341-681B-6488-4347-C15DC58933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OFFLINE PLUGI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2121354">
              <a:defRPr sz="8700"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OFFLINE PLUGIN</a:t>
            </a:r>
          </a:p>
        </p:txBody>
      </p:sp>
      <p:sp>
        <p:nvSpPr>
          <p:cNvPr id="304" name="Wie funktioniert das?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cap="all"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Wie funktioniert das?</a:t>
            </a:r>
          </a:p>
        </p:txBody>
      </p:sp>
      <p:sp>
        <p:nvSpPr>
          <p:cNvPr id="305" name="Nutzt Browser-APIs z.B Service Worker und die Cache API um Ressourcen zu speichern und die App Offline laufen zu lassen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Nutzt Browser-APIs z.B. Service </a:t>
            </a:r>
            <a:r>
              <a:rPr lang="de-DE" noProof="0" dirty="0" err="1"/>
              <a:t>Worker</a:t>
            </a:r>
            <a:r>
              <a:rPr lang="de-DE" noProof="0" dirty="0"/>
              <a:t> und die Cache API um Ressourcen zu speichern und die App offline laufen zu lassen</a:t>
            </a:r>
          </a:p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Stellt Hooks und Komponenten bereit, mit denen der Offline Zustand verwaltet wird und Status anzeigen kann (Hook ist eine Funktion welche die Nutzung von Features ohne Klassen ermöglicht)</a:t>
            </a:r>
          </a:p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Einfach zu installieren und konfigurieren zu sein, deshalb beliebte Wahl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BD6E3C-407A-DF4D-50D5-3EB4A332DF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DUX-PERSIST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REDUX-PERSIST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1919F6-7E60-D514-1515-A74C53FB6E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dux-persis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 err="1"/>
              <a:t>Redux-persist</a:t>
            </a:r>
            <a:endParaRPr lang="de-DE" noProof="0" dirty="0"/>
          </a:p>
        </p:txBody>
      </p:sp>
      <p:sp>
        <p:nvSpPr>
          <p:cNvPr id="310" name="Einführung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84200">
              <a:defRPr cap="all" spc="-199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Einführung</a:t>
            </a:r>
          </a:p>
        </p:txBody>
      </p:sp>
      <p:sp>
        <p:nvSpPr>
          <p:cNvPr id="311" name="Bibliothek, mit der der Zustand eines Redux-Stores in einem Speichermedium wie dem Speicher des Browsers gespeichert wird. Auch nach schließen oder aktualisiere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Bibliothek, mit der der Zustand eines </a:t>
            </a:r>
            <a:r>
              <a:rPr lang="de-DE" noProof="0" dirty="0" err="1"/>
              <a:t>Redux</a:t>
            </a:r>
            <a:r>
              <a:rPr lang="de-DE" noProof="0" dirty="0"/>
              <a:t>-Stores in einem Speichermedium wie dem Speicher des Browsers gespeichert wird. Auch nach schließen oder aktualisieren</a:t>
            </a:r>
          </a:p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Damit werden Fortschritt und Sitzungsdaten gesichert</a:t>
            </a:r>
          </a:p>
          <a:p>
            <a:pPr marL="508000" indent="-508000" defTabSz="584200">
              <a:lnSpc>
                <a:spcPct val="100000"/>
              </a:lnSpc>
              <a:spcBef>
                <a:spcPts val="4000"/>
              </a:spcBef>
              <a:defRPr>
                <a:solidFill>
                  <a:srgbClr val="82D8F7"/>
                </a:solidFill>
              </a:defRPr>
            </a:pPr>
            <a:r>
              <a:rPr lang="de-DE" noProof="0" dirty="0"/>
              <a:t>Nach Neustart stell </a:t>
            </a:r>
            <a:r>
              <a:rPr lang="de-DE" noProof="0" dirty="0" err="1"/>
              <a:t>Redux-Persist</a:t>
            </a:r>
            <a:r>
              <a:rPr lang="de-DE" noProof="0" dirty="0"/>
              <a:t> automatisch den Zustand wieder her und verbessert somit die Benutzererfahrung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70E748E-2FD3-A444-8EC0-FAB32E30A8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dux-persis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 err="1"/>
              <a:t>Redux-persist</a:t>
            </a:r>
            <a:endParaRPr lang="de-DE" noProof="0" dirty="0"/>
          </a:p>
        </p:txBody>
      </p:sp>
      <p:sp>
        <p:nvSpPr>
          <p:cNvPr id="314" name="Wie funktioniert das?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cap="all"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Wie funktioniert das?</a:t>
            </a:r>
          </a:p>
        </p:txBody>
      </p:sp>
      <p:sp>
        <p:nvSpPr>
          <p:cNvPr id="315" name="Angeben welche Zustände gespeichert werden sollen(z.B Anmeldedaten, Warenkorb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pPr marL="492759" indent="-492759" defTabSz="566673">
              <a:lnSpc>
                <a:spcPct val="100000"/>
              </a:lnSpc>
              <a:spcBef>
                <a:spcPts val="3800"/>
              </a:spcBef>
              <a:defRPr sz="4600">
                <a:solidFill>
                  <a:srgbClr val="82D8F7"/>
                </a:solidFill>
              </a:defRPr>
            </a:pPr>
            <a:r>
              <a:rPr lang="de-DE" noProof="0" dirty="0"/>
              <a:t>Angeben welche Zustände gespeichert werden sollen(</a:t>
            </a:r>
            <a:r>
              <a:rPr lang="de-DE" noProof="0" dirty="0" err="1"/>
              <a:t>z.B</a:t>
            </a:r>
            <a:r>
              <a:rPr lang="de-DE" noProof="0" dirty="0"/>
              <a:t> Anmeldedaten, Warenkorb)</a:t>
            </a:r>
          </a:p>
          <a:p>
            <a:pPr marL="492759" indent="-492759" defTabSz="566673">
              <a:lnSpc>
                <a:spcPct val="100000"/>
              </a:lnSpc>
              <a:spcBef>
                <a:spcPts val="3800"/>
              </a:spcBef>
              <a:defRPr sz="4600">
                <a:solidFill>
                  <a:srgbClr val="82D8F7"/>
                </a:solidFill>
              </a:defRPr>
            </a:pPr>
            <a:r>
              <a:rPr lang="de-DE" noProof="0" dirty="0"/>
              <a:t>Wahl des Speichermediums(lokal, </a:t>
            </a:r>
            <a:r>
              <a:rPr lang="de-DE" noProof="0" dirty="0" err="1"/>
              <a:t>indexedDB</a:t>
            </a:r>
            <a:r>
              <a:rPr lang="de-DE" noProof="0" dirty="0"/>
              <a:t> kann man sich als </a:t>
            </a:r>
            <a:r>
              <a:rPr lang="de-DE" dirty="0"/>
              <a:t>B</a:t>
            </a:r>
            <a:r>
              <a:rPr lang="de-DE" noProof="0" dirty="0" err="1"/>
              <a:t>rowser</a:t>
            </a:r>
            <a:r>
              <a:rPr lang="de-DE" noProof="0" dirty="0"/>
              <a:t> Datenbank vorstellen)</a:t>
            </a:r>
          </a:p>
          <a:p>
            <a:pPr marL="492759" indent="-492759" defTabSz="566673">
              <a:lnSpc>
                <a:spcPct val="100000"/>
              </a:lnSpc>
              <a:spcBef>
                <a:spcPts val="3800"/>
              </a:spcBef>
              <a:defRPr sz="4600">
                <a:solidFill>
                  <a:srgbClr val="82D8F7"/>
                </a:solidFill>
              </a:defRPr>
            </a:pPr>
            <a:r>
              <a:rPr lang="de-DE" noProof="0" dirty="0"/>
              <a:t>Nach Zustandsänderung speichert </a:t>
            </a:r>
            <a:r>
              <a:rPr lang="de-DE" noProof="0" dirty="0" err="1"/>
              <a:t>Redux-Persist</a:t>
            </a:r>
            <a:r>
              <a:rPr lang="de-DE" noProof="0" dirty="0"/>
              <a:t> automatisch im Speichermedium</a:t>
            </a:r>
          </a:p>
          <a:p>
            <a:pPr marL="492759" indent="-492759" defTabSz="566673">
              <a:lnSpc>
                <a:spcPct val="100000"/>
              </a:lnSpc>
              <a:spcBef>
                <a:spcPts val="3800"/>
              </a:spcBef>
              <a:defRPr sz="4600">
                <a:solidFill>
                  <a:srgbClr val="82D8F7"/>
                </a:solidFill>
              </a:defRPr>
            </a:pPr>
            <a:r>
              <a:rPr lang="de-DE" noProof="0" dirty="0"/>
              <a:t>Beim Neu laden wird Zustand geladen und an </a:t>
            </a:r>
            <a:r>
              <a:rPr lang="de-DE" noProof="0" dirty="0" err="1"/>
              <a:t>Reduzier</a:t>
            </a:r>
            <a:r>
              <a:rPr lang="de-DE" noProof="0" dirty="0"/>
              <a:t> (Zustand) Funktion übergeben</a:t>
            </a:r>
          </a:p>
          <a:p>
            <a:pPr marL="492759" indent="-492759" defTabSz="566673">
              <a:lnSpc>
                <a:spcPct val="100000"/>
              </a:lnSpc>
              <a:spcBef>
                <a:spcPts val="3800"/>
              </a:spcBef>
              <a:defRPr sz="4600">
                <a:solidFill>
                  <a:srgbClr val="82D8F7"/>
                </a:solidFill>
              </a:defRPr>
            </a:pPr>
            <a:r>
              <a:rPr lang="de-DE" noProof="0" dirty="0"/>
              <a:t>Man kann als Nutzer dort weitermachen wo man aufgehört hat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A0C34F-EA94-1DE9-CD4E-CED7F333DD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SPONSIVE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RESPONSIVE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E0BD1D4-EC4E-6C6B-A061-0A353CF0CC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sponsiv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Responsiv</a:t>
            </a:r>
          </a:p>
        </p:txBody>
      </p:sp>
      <p:sp>
        <p:nvSpPr>
          <p:cNvPr id="320" name="Ansatz im Webdesign um Webseiten auf einer Vielzahl von Geräten und Auflösungen gut darzustellen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Ansatz im Webdesign um Webseiten auf einer Vielzahl von Geräten und Auflösungen gut darzustellen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Benutzererfahrung soll verbessert werden in dem Layout und Schriftgröße zum Gerät passen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React hat keine Responsivität eingebaut kann aber in Verbindung mit CSS erreicht werden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D3E1F2E-400B-5BA4-F766-896D3ADA1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act Responsiv mache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Responsiv machen</a:t>
            </a:r>
          </a:p>
        </p:txBody>
      </p:sp>
      <p:sp>
        <p:nvSpPr>
          <p:cNvPr id="323" name="Media Queries, Viewports: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Media </a:t>
            </a:r>
            <a:r>
              <a:rPr lang="de-DE" noProof="0" dirty="0" err="1"/>
              <a:t>Queries</a:t>
            </a:r>
            <a:r>
              <a:rPr lang="de-DE" noProof="0" dirty="0"/>
              <a:t>, Viewports</a:t>
            </a:r>
          </a:p>
          <a:p>
            <a:pPr marL="1816100" lvl="1" indent="-508000" defTabSz="584200">
              <a:spcBef>
                <a:spcPts val="4000"/>
              </a:spcBef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Elemente skalieren basierend auf Bildschirmgröße und Auflösung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 err="1"/>
              <a:t>Flexbox</a:t>
            </a:r>
            <a:endParaRPr lang="de-DE" dirty="0"/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CSS </a:t>
            </a:r>
            <a:r>
              <a:rPr lang="de-DE" noProof="0" dirty="0" err="1"/>
              <a:t>Grid</a:t>
            </a:r>
            <a:endParaRPr lang="de-DE" noProof="0" dirty="0"/>
          </a:p>
          <a:p>
            <a:pPr marL="1816100" lvl="1" indent="-508000" defTabSz="584200">
              <a:spcBef>
                <a:spcPts val="4000"/>
              </a:spcBef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Gitter basierte Layouts die Größe und Position nach Bildschirmgröße skalieren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0A0DA15-5EB7-75DF-0CA4-4333214E64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Beispiel Media Querie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Beispiel Media </a:t>
            </a:r>
            <a:r>
              <a:rPr lang="de-DE" noProof="0" dirty="0" err="1"/>
              <a:t>Queries</a:t>
            </a:r>
            <a:endParaRPr lang="de-DE" noProof="0" dirty="0"/>
          </a:p>
        </p:txBody>
      </p:sp>
      <p:sp>
        <p:nvSpPr>
          <p:cNvPr id="326" name="Fenstergröße tracken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352802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85800" indent="-685800" defTabSz="584200">
              <a:spcBef>
                <a:spcPts val="4000"/>
              </a:spcBef>
              <a:buSzPct val="123000"/>
              <a:buFont typeface="Arial" panose="020B0604020202020204" pitchFamily="34" charset="0"/>
              <a:buChar char="•"/>
              <a:defRPr sz="4800" b="0">
                <a:solidFill>
                  <a:srgbClr val="82D8F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de-DE" dirty="0">
                <a:latin typeface="Helvetica Neue (Textkörper)"/>
              </a:rPr>
              <a:t>Fenstergröße tracken</a:t>
            </a:r>
          </a:p>
          <a:p>
            <a:pPr defTabSz="584200">
              <a:spcBef>
                <a:spcPts val="4000"/>
              </a:spcBef>
              <a:buSzPct val="123000"/>
              <a:defRPr sz="4800" b="0">
                <a:solidFill>
                  <a:srgbClr val="82D8F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de-DE" noProof="0" dirty="0"/>
              <a:t>	</a:t>
            </a:r>
            <a:r>
              <a:rPr lang="de-DE" sz="6600" noProof="0" dirty="0">
                <a:solidFill>
                  <a:srgbClr val="0070C0"/>
                </a:solidFill>
                <a:latin typeface="Consolas" panose="020B0609020204030204" pitchFamily="49" charset="0"/>
              </a:rPr>
              <a:t>@media </a:t>
            </a:r>
            <a:r>
              <a:rPr lang="de-DE" sz="6600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only</a:t>
            </a:r>
            <a:r>
              <a:rPr lang="de-DE" sz="6600" noProof="0" dirty="0">
                <a:solidFill>
                  <a:srgbClr val="0070C0"/>
                </a:solidFill>
                <a:latin typeface="Consolas" panose="020B0609020204030204" pitchFamily="49" charset="0"/>
              </a:rPr>
              <a:t> screen and (min-</a:t>
            </a:r>
            <a:r>
              <a:rPr lang="de-DE" sz="6600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width</a:t>
            </a:r>
            <a:r>
              <a:rPr lang="de-DE" sz="6600" noProof="0" dirty="0">
                <a:solidFill>
                  <a:srgbClr val="0070C0"/>
                </a:solidFill>
                <a:latin typeface="Consolas" panose="020B0609020204030204" pitchFamily="49" charset="0"/>
              </a:rPr>
              <a:t>: 1024px) {}</a:t>
            </a:r>
          </a:p>
          <a:p>
            <a:pPr marL="685800" indent="-685800" defTabSz="584200">
              <a:spcBef>
                <a:spcPts val="4000"/>
              </a:spcBef>
              <a:buSzPct val="123000"/>
              <a:buFont typeface="Arial" panose="020B0604020202020204" pitchFamily="34" charset="0"/>
              <a:buChar char="•"/>
              <a:defRPr sz="4800" b="0">
                <a:solidFill>
                  <a:srgbClr val="82D8F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de-DE" dirty="0">
                <a:latin typeface="Helvetica Neue (Textkörper)"/>
              </a:rPr>
              <a:t>T</a:t>
            </a:r>
            <a:r>
              <a:rPr lang="de-DE" noProof="0" dirty="0" err="1">
                <a:latin typeface="Helvetica Neue (Textkörper)"/>
              </a:rPr>
              <a:t>rackt</a:t>
            </a:r>
            <a:r>
              <a:rPr lang="de-DE" noProof="0" dirty="0">
                <a:latin typeface="Helvetica Neue (Textkörper)"/>
              </a:rPr>
              <a:t> Veränderungen der </a:t>
            </a:r>
            <a:r>
              <a:rPr lang="de-DE" noProof="0" dirty="0">
                <a:solidFill>
                  <a:srgbClr val="82D8F7"/>
                </a:solidFill>
                <a:latin typeface="Helvetica Neue (Textkörper)"/>
              </a:rPr>
              <a:t>Fenstergröße</a:t>
            </a:r>
            <a:r>
              <a:rPr lang="de-DE" noProof="0" dirty="0">
                <a:latin typeface="Helvetica Neue (Textkörper)"/>
              </a:rPr>
              <a:t> und setzt die Minimalweite auf 1024 Pixel</a:t>
            </a:r>
          </a:p>
          <a:p>
            <a:pPr marL="685800" indent="-685800" defTabSz="584200">
              <a:spcBef>
                <a:spcPts val="4000"/>
              </a:spcBef>
              <a:buSzPct val="123000"/>
              <a:buFont typeface="Arial" panose="020B0604020202020204" pitchFamily="34" charset="0"/>
              <a:buChar char="•"/>
              <a:defRPr sz="4800" b="0">
                <a:solidFill>
                  <a:srgbClr val="82D8F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de-DE" noProof="0" dirty="0">
                <a:latin typeface="Helvetica Neue (Textkörper)"/>
              </a:rPr>
              <a:t>Startet erst wenn das Fenster </a:t>
            </a:r>
            <a:r>
              <a:rPr lang="de-DE" dirty="0">
                <a:latin typeface="Helvetica Neue (Textkörper)"/>
              </a:rPr>
              <a:t>mindestens</a:t>
            </a:r>
            <a:r>
              <a:rPr lang="de-DE" noProof="0" dirty="0">
                <a:latin typeface="Helvetica Neue (Textkörper)"/>
              </a:rPr>
              <a:t> 1024 Pixel groß ist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B9C407-78C0-819F-E770-A68655CA20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OM Elemente update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DOM Elemente updaten</a:t>
            </a:r>
          </a:p>
        </p:txBody>
      </p:sp>
      <p:sp>
        <p:nvSpPr>
          <p:cNvPr id="329" name="Was sind Dom Element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84200">
              <a:defRPr cap="all" spc="-199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Was sind Dom Elemente</a:t>
            </a:r>
          </a:p>
        </p:txBody>
      </p:sp>
      <p:sp>
        <p:nvSpPr>
          <p:cNvPr id="330" name="Document Object Model verbindet Javascript mit den HTML Elementen, welche die Eigenschaften(meist Attribute HTML Element) und Methoden für JavaScript definier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defTabSz="543305">
              <a:lnSpc>
                <a:spcPct val="100000"/>
              </a:lnSpc>
              <a:spcBef>
                <a:spcPts val="3700"/>
              </a:spcBef>
              <a:defRPr sz="4400">
                <a:solidFill>
                  <a:srgbClr val="82D8F7"/>
                </a:solidFill>
              </a:defRPr>
            </a:pPr>
            <a:r>
              <a:rPr lang="de-DE" noProof="0" dirty="0" err="1"/>
              <a:t>Document</a:t>
            </a:r>
            <a:r>
              <a:rPr lang="de-DE" noProof="0" dirty="0"/>
              <a:t> </a:t>
            </a:r>
            <a:r>
              <a:rPr lang="de-DE" noProof="0" dirty="0" err="1"/>
              <a:t>Object</a:t>
            </a:r>
            <a:r>
              <a:rPr lang="de-DE" noProof="0" dirty="0"/>
              <a:t> Model</a:t>
            </a:r>
          </a:p>
          <a:p>
            <a:pPr defTabSz="543305">
              <a:lnSpc>
                <a:spcPct val="100000"/>
              </a:lnSpc>
              <a:spcBef>
                <a:spcPts val="3700"/>
              </a:spcBef>
              <a:defRPr sz="4400">
                <a:solidFill>
                  <a:srgbClr val="82D8F7"/>
                </a:solidFill>
              </a:defRPr>
            </a:pPr>
            <a:r>
              <a:rPr lang="de-DE" dirty="0"/>
              <a:t>V</a:t>
            </a:r>
            <a:r>
              <a:rPr lang="de-DE" noProof="0" dirty="0" err="1"/>
              <a:t>erbindet</a:t>
            </a:r>
            <a:r>
              <a:rPr lang="de-DE" noProof="0" dirty="0"/>
              <a:t> JavaScript mit HTML Elementen, welche die Eigenschaften(meist Attribute HTML Element) und Methoden für JavaScript definiert</a:t>
            </a:r>
          </a:p>
          <a:p>
            <a:pPr defTabSz="543305">
              <a:lnSpc>
                <a:spcPct val="100000"/>
              </a:lnSpc>
              <a:spcBef>
                <a:spcPts val="3700"/>
              </a:spcBef>
              <a:defRPr sz="4400">
                <a:solidFill>
                  <a:srgbClr val="82D8F7"/>
                </a:solidFill>
              </a:defRPr>
            </a:pPr>
            <a:r>
              <a:rPr lang="de-DE" noProof="0" dirty="0"/>
              <a:t>Elemente werden zu Objekten die dynamisch aufgerufen verändert, hinzugefügt und gelöscht werden können</a:t>
            </a:r>
          </a:p>
          <a:p>
            <a:pPr defTabSz="543305">
              <a:lnSpc>
                <a:spcPct val="100000"/>
              </a:lnSpc>
              <a:spcBef>
                <a:spcPts val="3700"/>
              </a:spcBef>
              <a:defRPr sz="4400">
                <a:solidFill>
                  <a:srgbClr val="82D8F7"/>
                </a:solidFill>
              </a:defRPr>
            </a:pPr>
            <a:r>
              <a:rPr lang="de-DE" noProof="0" dirty="0" err="1">
                <a:latin typeface="Consolas" panose="020B0609020204030204" pitchFamily="49" charset="0"/>
              </a:rPr>
              <a:t>getElementById</a:t>
            </a:r>
            <a:r>
              <a:rPr lang="de-DE" noProof="0" dirty="0">
                <a:latin typeface="Consolas" panose="020B0609020204030204" pitchFamily="49" charset="0"/>
              </a:rPr>
              <a:t>(): </a:t>
            </a:r>
            <a:r>
              <a:rPr lang="de-DE" u="none" noProof="0" dirty="0">
                <a:solidFill>
                  <a:srgbClr val="82D8F7"/>
                </a:solidFill>
              </a:rPr>
              <a:t>kann auf Elemente zugreifen, die ein dokumentweit eindeutiges ID-</a:t>
            </a:r>
            <a:r>
              <a:rPr lang="de-DE" u="none" noProof="0" dirty="0" err="1">
                <a:solidFill>
                  <a:srgbClr val="82D8F7"/>
                </a:solidFill>
              </a:rPr>
              <a:t>Atrribut</a:t>
            </a:r>
            <a:r>
              <a:rPr lang="de-DE" u="none" noProof="0" dirty="0">
                <a:solidFill>
                  <a:srgbClr val="82D8F7"/>
                </a:solidFill>
              </a:rPr>
              <a:t> erhalten</a:t>
            </a:r>
          </a:p>
          <a:p>
            <a:pPr defTabSz="543305">
              <a:lnSpc>
                <a:spcPct val="100000"/>
              </a:lnSpc>
              <a:spcBef>
                <a:spcPts val="3700"/>
              </a:spcBef>
              <a:defRPr sz="4400" u="sng">
                <a:solidFill>
                  <a:srgbClr val="3D72B9"/>
                </a:solidFill>
              </a:defRPr>
            </a:pPr>
            <a:r>
              <a:rPr lang="de-DE" u="none" dirty="0" err="1">
                <a:solidFill>
                  <a:srgbClr val="82D8F7"/>
                </a:solidFill>
                <a:latin typeface="Consolas" panose="020B0609020204030204" pitchFamily="49" charset="0"/>
              </a:rPr>
              <a:t>getElementsByName</a:t>
            </a:r>
            <a:r>
              <a:rPr lang="de-DE" u="none" dirty="0">
                <a:solidFill>
                  <a:srgbClr val="82D8F7"/>
                </a:solidFill>
                <a:latin typeface="Consolas" panose="020B0609020204030204" pitchFamily="49" charset="0"/>
              </a:rPr>
              <a:t>(): </a:t>
            </a:r>
            <a:r>
              <a:rPr lang="de-DE" u="none" dirty="0">
                <a:solidFill>
                  <a:srgbClr val="82D8F7"/>
                </a:solidFill>
              </a:rPr>
              <a:t>kann auf Elemente zugreifen, die einen Namen besitzen (er muss nicht unbedingt eindeutig sein)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8C889DC-2815-9B21-B94A-0B8F77FE8F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Dom elemente update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Dom </a:t>
            </a:r>
            <a:r>
              <a:rPr lang="de-DE" noProof="0" dirty="0" err="1"/>
              <a:t>elemente</a:t>
            </a:r>
            <a:r>
              <a:rPr lang="de-DE" noProof="0" dirty="0"/>
              <a:t> updaten</a:t>
            </a:r>
          </a:p>
        </p:txBody>
      </p:sp>
      <p:sp>
        <p:nvSpPr>
          <p:cNvPr id="333" name="Implementierung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84200">
              <a:defRPr cap="all" spc="-199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Implementierung</a:t>
            </a:r>
          </a:p>
        </p:txBody>
      </p:sp>
      <p:sp>
        <p:nvSpPr>
          <p:cNvPr id="334" name="@media only screen and(min.width: 1024px {.container header .header-nax-area #nav_container { display:flex;} }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508000" indent="-508000" defTabSz="584200">
              <a:lnSpc>
                <a:spcPct val="100000"/>
              </a:lnSpc>
              <a:spcBef>
                <a:spcPts val="3300"/>
              </a:spcBef>
              <a:defRPr>
                <a:solidFill>
                  <a:srgbClr val="82D8F7"/>
                </a:solidFill>
              </a:defRPr>
            </a:lvl1pPr>
          </a:lstStyle>
          <a:p>
            <a:pPr marL="0" indent="0">
              <a:buNone/>
            </a:pP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@media </a:t>
            </a:r>
            <a:r>
              <a:rPr lang="de-DE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only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 screen and( </a:t>
            </a:r>
            <a:r>
              <a:rPr lang="de-DE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min.width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: 1024px</a:t>
            </a:r>
          </a:p>
          <a:p>
            <a:pPr marL="0" indent="0">
              <a:buNone/>
            </a:pP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de-DE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container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header</a:t>
            </a:r>
            <a:endParaRPr lang="de-DE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	.header-</a:t>
            </a:r>
            <a:r>
              <a:rPr lang="de-DE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nax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-area</a:t>
            </a:r>
          </a:p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#nav_container { </a:t>
            </a:r>
            <a:r>
              <a:rPr lang="de-DE" noProof="0" dirty="0" err="1">
                <a:solidFill>
                  <a:srgbClr val="0070C0"/>
                </a:solidFill>
                <a:latin typeface="Consolas" panose="020B0609020204030204" pitchFamily="49" charset="0"/>
              </a:rPr>
              <a:t>display:flex</a:t>
            </a: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de-DE" noProof="0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A6A53F-6710-A1D6-102F-D24DDDB9DD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LLGEMEINES ZU REAC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ALLGEMEINES ZU REACT</a:t>
            </a:r>
          </a:p>
        </p:txBody>
      </p:sp>
      <p:sp>
        <p:nvSpPr>
          <p:cNvPr id="170" name="WAS IST REACT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WAS IST REACT</a:t>
            </a:r>
          </a:p>
        </p:txBody>
      </p:sp>
      <p:sp>
        <p:nvSpPr>
          <p:cNvPr id="171" name="JS basierte UI Entwicklungsbibliothek…"/>
          <p:cNvSpPr txBox="1">
            <a:spLocks noGrp="1"/>
          </p:cNvSpPr>
          <p:nvPr>
            <p:ph type="body" idx="21"/>
          </p:nvPr>
        </p:nvSpPr>
        <p:spPr>
          <a:xfrm>
            <a:off x="1206500" y="4248503"/>
            <a:ext cx="1712403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JavaScript basierte UI Entwicklungsbibliothek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Am häufigsten verwendete Frontend Bibliothek der Welt für Webentwicklung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Unterstützt nativ plattformübergreifende Entwicklung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Macht Webanwendungen schneller, leistungsfähiger und suchmaschinenfreundlicher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33FE1C-56F4-5718-4D07-1CF584DA11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Vorteil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Vorteile</a:t>
            </a:r>
          </a:p>
        </p:txBody>
      </p:sp>
      <p:sp>
        <p:nvSpPr>
          <p:cNvPr id="337" name="einfach zu implementieren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einfach zu implementieren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jeder mit Basis CSS </a:t>
            </a:r>
            <a:r>
              <a:rPr lang="de-DE" dirty="0"/>
              <a:t>S</a:t>
            </a:r>
            <a:r>
              <a:rPr lang="de-DE" noProof="0" dirty="0" err="1"/>
              <a:t>kills</a:t>
            </a:r>
            <a:r>
              <a:rPr lang="de-DE" noProof="0" dirty="0"/>
              <a:t> kann wahrscheinlich Media </a:t>
            </a:r>
            <a:r>
              <a:rPr lang="de-DE" noProof="0" dirty="0" err="1"/>
              <a:t>Queries</a:t>
            </a:r>
            <a:r>
              <a:rPr lang="de-DE" noProof="0" dirty="0"/>
              <a:t> implementieren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4B93C4A-BE37-77FA-A9B5-041AB8F699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Nachteil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Nachteile</a:t>
            </a:r>
          </a:p>
        </p:txBody>
      </p:sp>
      <p:sp>
        <p:nvSpPr>
          <p:cNvPr id="340" name="React wird extra DOM Elemente rendern welcher nie genutzt werden aber versteckt von CSS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React wird extra DOM Elemente rendern welcher nie genutzt werden aber versteckt von CSS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CSS ist getrennt von der Komponente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dirty="0"/>
              <a:t>E</a:t>
            </a:r>
            <a:r>
              <a:rPr lang="de-DE" noProof="0" dirty="0" err="1"/>
              <a:t>xtra</a:t>
            </a:r>
            <a:r>
              <a:rPr lang="de-DE" noProof="0" dirty="0"/>
              <a:t> Import für CSS </a:t>
            </a:r>
            <a:r>
              <a:rPr lang="de-DE" dirty="0"/>
              <a:t>F</a:t>
            </a:r>
            <a:r>
              <a:rPr lang="de-DE" noProof="0" dirty="0" err="1"/>
              <a:t>ile</a:t>
            </a:r>
            <a:r>
              <a:rPr lang="de-DE" noProof="0" dirty="0"/>
              <a:t> wird benötigt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5D39A93-D834-9F49-D57E-3FEA5FF261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Beispiel illustrati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Beispiel </a:t>
            </a:r>
            <a:r>
              <a:rPr lang="de-DE" noProof="0" dirty="0" err="1"/>
              <a:t>illustration</a:t>
            </a:r>
            <a:endParaRPr lang="de-DE" noProof="0" dirty="0"/>
          </a:p>
        </p:txBody>
      </p:sp>
      <p:pic>
        <p:nvPicPr>
          <p:cNvPr id="343" name="Bildschirmfoto 2023-01-26 um 13.43.22.png" descr="Bildschirmfoto 2023-01-26 um 13.43.22.png"/>
          <p:cNvPicPr>
            <a:picLocks noChangeAspect="1"/>
          </p:cNvPicPr>
          <p:nvPr/>
        </p:nvPicPr>
        <p:blipFill>
          <a:blip r:embed="rId2"/>
          <a:srcRect l="6224" t="5702" r="7770" b="6288"/>
          <a:stretch>
            <a:fillRect/>
          </a:stretch>
        </p:blipFill>
        <p:spPr>
          <a:xfrm>
            <a:off x="5789133" y="3245785"/>
            <a:ext cx="12579094" cy="9194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13" extrusionOk="0">
                <a:moveTo>
                  <a:pt x="11422" y="0"/>
                </a:moveTo>
                <a:cubicBezTo>
                  <a:pt x="8397" y="-2"/>
                  <a:pt x="5370" y="10"/>
                  <a:pt x="5320" y="36"/>
                </a:cubicBezTo>
                <a:cubicBezTo>
                  <a:pt x="5285" y="54"/>
                  <a:pt x="5235" y="112"/>
                  <a:pt x="5210" y="165"/>
                </a:cubicBezTo>
                <a:cubicBezTo>
                  <a:pt x="5166" y="256"/>
                  <a:pt x="5163" y="487"/>
                  <a:pt x="5157" y="4576"/>
                </a:cubicBezTo>
                <a:lnTo>
                  <a:pt x="5150" y="8889"/>
                </a:lnTo>
                <a:lnTo>
                  <a:pt x="5206" y="8925"/>
                </a:lnTo>
                <a:cubicBezTo>
                  <a:pt x="5278" y="8969"/>
                  <a:pt x="5288" y="9015"/>
                  <a:pt x="5242" y="9100"/>
                </a:cubicBezTo>
                <a:cubicBezTo>
                  <a:pt x="5207" y="9167"/>
                  <a:pt x="5155" y="9169"/>
                  <a:pt x="3097" y="9186"/>
                </a:cubicBezTo>
                <a:cubicBezTo>
                  <a:pt x="878" y="9205"/>
                  <a:pt x="908" y="9203"/>
                  <a:pt x="846" y="9360"/>
                </a:cubicBezTo>
                <a:cubicBezTo>
                  <a:pt x="810" y="9453"/>
                  <a:pt x="810" y="17477"/>
                  <a:pt x="846" y="17570"/>
                </a:cubicBezTo>
                <a:cubicBezTo>
                  <a:pt x="885" y="17668"/>
                  <a:pt x="1006" y="17742"/>
                  <a:pt x="1132" y="17744"/>
                </a:cubicBezTo>
                <a:cubicBezTo>
                  <a:pt x="1346" y="17748"/>
                  <a:pt x="1447" y="17788"/>
                  <a:pt x="1456" y="17874"/>
                </a:cubicBezTo>
                <a:cubicBezTo>
                  <a:pt x="1470" y="18002"/>
                  <a:pt x="1373" y="18022"/>
                  <a:pt x="730" y="18022"/>
                </a:cubicBezTo>
                <a:cubicBezTo>
                  <a:pt x="401" y="18022"/>
                  <a:pt x="102" y="18037"/>
                  <a:pt x="65" y="18056"/>
                </a:cubicBezTo>
                <a:cubicBezTo>
                  <a:pt x="2" y="18088"/>
                  <a:pt x="0" y="18100"/>
                  <a:pt x="0" y="18386"/>
                </a:cubicBezTo>
                <a:cubicBezTo>
                  <a:pt x="0" y="18643"/>
                  <a:pt x="7" y="18687"/>
                  <a:pt x="50" y="18719"/>
                </a:cubicBezTo>
                <a:cubicBezTo>
                  <a:pt x="83" y="18743"/>
                  <a:pt x="1751" y="18755"/>
                  <a:pt x="5261" y="18755"/>
                </a:cubicBezTo>
                <a:cubicBezTo>
                  <a:pt x="9826" y="18755"/>
                  <a:pt x="10425" y="18749"/>
                  <a:pt x="10438" y="18703"/>
                </a:cubicBezTo>
                <a:cubicBezTo>
                  <a:pt x="10459" y="18628"/>
                  <a:pt x="10550" y="18636"/>
                  <a:pt x="10582" y="18716"/>
                </a:cubicBezTo>
                <a:cubicBezTo>
                  <a:pt x="10598" y="18758"/>
                  <a:pt x="10608" y="19214"/>
                  <a:pt x="10608" y="19949"/>
                </a:cubicBezTo>
                <a:cubicBezTo>
                  <a:pt x="10608" y="20658"/>
                  <a:pt x="10619" y="21164"/>
                  <a:pt x="10635" y="21245"/>
                </a:cubicBezTo>
                <a:cubicBezTo>
                  <a:pt x="10653" y="21334"/>
                  <a:pt x="10690" y="21400"/>
                  <a:pt x="10744" y="21446"/>
                </a:cubicBezTo>
                <a:cubicBezTo>
                  <a:pt x="10824" y="21512"/>
                  <a:pt x="10880" y="21514"/>
                  <a:pt x="12856" y="21505"/>
                </a:cubicBezTo>
                <a:lnTo>
                  <a:pt x="14886" y="21496"/>
                </a:lnTo>
                <a:lnTo>
                  <a:pt x="14957" y="21399"/>
                </a:lnTo>
                <a:lnTo>
                  <a:pt x="15029" y="21303"/>
                </a:lnTo>
                <a:lnTo>
                  <a:pt x="15041" y="19856"/>
                </a:lnTo>
                <a:cubicBezTo>
                  <a:pt x="15050" y="18845"/>
                  <a:pt x="15062" y="18397"/>
                  <a:pt x="15083" y="18369"/>
                </a:cubicBezTo>
                <a:cubicBezTo>
                  <a:pt x="15099" y="18348"/>
                  <a:pt x="15181" y="18321"/>
                  <a:pt x="15266" y="18311"/>
                </a:cubicBezTo>
                <a:cubicBezTo>
                  <a:pt x="15399" y="18294"/>
                  <a:pt x="15424" y="18301"/>
                  <a:pt x="15446" y="18357"/>
                </a:cubicBezTo>
                <a:cubicBezTo>
                  <a:pt x="15461" y="18396"/>
                  <a:pt x="15476" y="19000"/>
                  <a:pt x="15483" y="19820"/>
                </a:cubicBezTo>
                <a:cubicBezTo>
                  <a:pt x="15491" y="20713"/>
                  <a:pt x="15505" y="21251"/>
                  <a:pt x="15523" y="21311"/>
                </a:cubicBezTo>
                <a:cubicBezTo>
                  <a:pt x="15583" y="21510"/>
                  <a:pt x="15605" y="21512"/>
                  <a:pt x="16772" y="21512"/>
                </a:cubicBezTo>
                <a:lnTo>
                  <a:pt x="17839" y="21512"/>
                </a:lnTo>
                <a:lnTo>
                  <a:pt x="17926" y="21395"/>
                </a:lnTo>
                <a:lnTo>
                  <a:pt x="18013" y="21276"/>
                </a:lnTo>
                <a:lnTo>
                  <a:pt x="18016" y="19570"/>
                </a:lnTo>
                <a:cubicBezTo>
                  <a:pt x="18017" y="18632"/>
                  <a:pt x="18026" y="17784"/>
                  <a:pt x="18035" y="17689"/>
                </a:cubicBezTo>
                <a:cubicBezTo>
                  <a:pt x="18054" y="17497"/>
                  <a:pt x="18099" y="17455"/>
                  <a:pt x="18206" y="17533"/>
                </a:cubicBezTo>
                <a:cubicBezTo>
                  <a:pt x="18249" y="17565"/>
                  <a:pt x="18389" y="17570"/>
                  <a:pt x="18760" y="17551"/>
                </a:cubicBezTo>
                <a:cubicBezTo>
                  <a:pt x="19032" y="17538"/>
                  <a:pt x="19337" y="17532"/>
                  <a:pt x="19436" y="17538"/>
                </a:cubicBezTo>
                <a:cubicBezTo>
                  <a:pt x="19534" y="17545"/>
                  <a:pt x="19842" y="17550"/>
                  <a:pt x="20120" y="17550"/>
                </a:cubicBezTo>
                <a:lnTo>
                  <a:pt x="20625" y="17550"/>
                </a:lnTo>
                <a:lnTo>
                  <a:pt x="20734" y="17408"/>
                </a:lnTo>
                <a:cubicBezTo>
                  <a:pt x="20924" y="17164"/>
                  <a:pt x="20918" y="17167"/>
                  <a:pt x="21265" y="17148"/>
                </a:cubicBezTo>
                <a:lnTo>
                  <a:pt x="21588" y="17130"/>
                </a:lnTo>
                <a:lnTo>
                  <a:pt x="21595" y="12608"/>
                </a:lnTo>
                <a:cubicBezTo>
                  <a:pt x="21600" y="9304"/>
                  <a:pt x="21594" y="8067"/>
                  <a:pt x="21573" y="8013"/>
                </a:cubicBezTo>
                <a:cubicBezTo>
                  <a:pt x="21507" y="7842"/>
                  <a:pt x="21528" y="7843"/>
                  <a:pt x="19571" y="7824"/>
                </a:cubicBezTo>
                <a:lnTo>
                  <a:pt x="17733" y="7806"/>
                </a:lnTo>
                <a:lnTo>
                  <a:pt x="17678" y="7731"/>
                </a:lnTo>
                <a:cubicBezTo>
                  <a:pt x="17648" y="7690"/>
                  <a:pt x="17631" y="7641"/>
                  <a:pt x="17640" y="7621"/>
                </a:cubicBezTo>
                <a:cubicBezTo>
                  <a:pt x="17649" y="7601"/>
                  <a:pt x="17655" y="5932"/>
                  <a:pt x="17655" y="3913"/>
                </a:cubicBezTo>
                <a:cubicBezTo>
                  <a:pt x="17654" y="-86"/>
                  <a:pt x="17661" y="135"/>
                  <a:pt x="17511" y="42"/>
                </a:cubicBezTo>
                <a:cubicBezTo>
                  <a:pt x="17470" y="17"/>
                  <a:pt x="14447" y="1"/>
                  <a:pt x="11422" y="0"/>
                </a:cubicBezTo>
                <a:close/>
                <a:moveTo>
                  <a:pt x="14302" y="11334"/>
                </a:moveTo>
                <a:cubicBezTo>
                  <a:pt x="15507" y="11323"/>
                  <a:pt x="16003" y="11337"/>
                  <a:pt x="16047" y="11387"/>
                </a:cubicBezTo>
                <a:cubicBezTo>
                  <a:pt x="16097" y="11443"/>
                  <a:pt x="16109" y="11796"/>
                  <a:pt x="16109" y="13171"/>
                </a:cubicBezTo>
                <a:cubicBezTo>
                  <a:pt x="16109" y="14647"/>
                  <a:pt x="16100" y="14889"/>
                  <a:pt x="16041" y="14919"/>
                </a:cubicBezTo>
                <a:cubicBezTo>
                  <a:pt x="16004" y="14939"/>
                  <a:pt x="15978" y="15001"/>
                  <a:pt x="15985" y="15054"/>
                </a:cubicBezTo>
                <a:cubicBezTo>
                  <a:pt x="16000" y="15178"/>
                  <a:pt x="15815" y="15307"/>
                  <a:pt x="15625" y="15309"/>
                </a:cubicBezTo>
                <a:cubicBezTo>
                  <a:pt x="15505" y="15309"/>
                  <a:pt x="15477" y="15337"/>
                  <a:pt x="15472" y="15450"/>
                </a:cubicBezTo>
                <a:cubicBezTo>
                  <a:pt x="15469" y="15526"/>
                  <a:pt x="15455" y="15961"/>
                  <a:pt x="15439" y="16417"/>
                </a:cubicBezTo>
                <a:cubicBezTo>
                  <a:pt x="15434" y="16566"/>
                  <a:pt x="15430" y="16663"/>
                  <a:pt x="15425" y="16763"/>
                </a:cubicBezTo>
                <a:cubicBezTo>
                  <a:pt x="15425" y="16770"/>
                  <a:pt x="15425" y="16782"/>
                  <a:pt x="15425" y="16789"/>
                </a:cubicBezTo>
                <a:cubicBezTo>
                  <a:pt x="15419" y="16918"/>
                  <a:pt x="15413" y="17013"/>
                  <a:pt x="15406" y="17078"/>
                </a:cubicBezTo>
                <a:cubicBezTo>
                  <a:pt x="15412" y="17130"/>
                  <a:pt x="15416" y="17197"/>
                  <a:pt x="15418" y="17292"/>
                </a:cubicBezTo>
                <a:cubicBezTo>
                  <a:pt x="15420" y="17369"/>
                  <a:pt x="15419" y="17434"/>
                  <a:pt x="15414" y="17488"/>
                </a:cubicBezTo>
                <a:cubicBezTo>
                  <a:pt x="15426" y="17519"/>
                  <a:pt x="15419" y="17561"/>
                  <a:pt x="15391" y="17609"/>
                </a:cubicBezTo>
                <a:cubicBezTo>
                  <a:pt x="15390" y="17611"/>
                  <a:pt x="15390" y="17616"/>
                  <a:pt x="15389" y="17618"/>
                </a:cubicBezTo>
                <a:lnTo>
                  <a:pt x="15501" y="17614"/>
                </a:lnTo>
                <a:lnTo>
                  <a:pt x="15515" y="17845"/>
                </a:lnTo>
                <a:cubicBezTo>
                  <a:pt x="15527" y="18045"/>
                  <a:pt x="15513" y="18084"/>
                  <a:pt x="15410" y="18137"/>
                </a:cubicBezTo>
                <a:cubicBezTo>
                  <a:pt x="15261" y="18215"/>
                  <a:pt x="14969" y="18217"/>
                  <a:pt x="14912" y="18141"/>
                </a:cubicBezTo>
                <a:cubicBezTo>
                  <a:pt x="14889" y="18109"/>
                  <a:pt x="14779" y="18074"/>
                  <a:pt x="14667" y="18064"/>
                </a:cubicBezTo>
                <a:cubicBezTo>
                  <a:pt x="14525" y="18050"/>
                  <a:pt x="14486" y="18030"/>
                  <a:pt x="14482" y="17966"/>
                </a:cubicBezTo>
                <a:cubicBezTo>
                  <a:pt x="14110" y="18019"/>
                  <a:pt x="10888" y="18017"/>
                  <a:pt x="10564" y="17958"/>
                </a:cubicBezTo>
                <a:cubicBezTo>
                  <a:pt x="10211" y="17894"/>
                  <a:pt x="10361" y="17798"/>
                  <a:pt x="10791" y="17812"/>
                </a:cubicBezTo>
                <a:cubicBezTo>
                  <a:pt x="11180" y="17825"/>
                  <a:pt x="11246" y="17799"/>
                  <a:pt x="11152" y="17671"/>
                </a:cubicBezTo>
                <a:cubicBezTo>
                  <a:pt x="11128" y="17638"/>
                  <a:pt x="11101" y="17557"/>
                  <a:pt x="11091" y="17490"/>
                </a:cubicBezTo>
                <a:cubicBezTo>
                  <a:pt x="11082" y="17423"/>
                  <a:pt x="11059" y="17324"/>
                  <a:pt x="11041" y="17269"/>
                </a:cubicBezTo>
                <a:cubicBezTo>
                  <a:pt x="11024" y="17214"/>
                  <a:pt x="11016" y="16342"/>
                  <a:pt x="11024" y="15334"/>
                </a:cubicBezTo>
                <a:cubicBezTo>
                  <a:pt x="11036" y="13753"/>
                  <a:pt x="11047" y="13499"/>
                  <a:pt x="11105" y="13499"/>
                </a:cubicBezTo>
                <a:cubicBezTo>
                  <a:pt x="11157" y="13499"/>
                  <a:pt x="11173" y="13576"/>
                  <a:pt x="11173" y="13822"/>
                </a:cubicBezTo>
                <a:cubicBezTo>
                  <a:pt x="11173" y="14113"/>
                  <a:pt x="11183" y="14144"/>
                  <a:pt x="11272" y="14144"/>
                </a:cubicBezTo>
                <a:cubicBezTo>
                  <a:pt x="11326" y="14144"/>
                  <a:pt x="11383" y="14117"/>
                  <a:pt x="11398" y="14083"/>
                </a:cubicBezTo>
                <a:cubicBezTo>
                  <a:pt x="11415" y="14045"/>
                  <a:pt x="11759" y="14022"/>
                  <a:pt x="12277" y="14022"/>
                </a:cubicBezTo>
                <a:cubicBezTo>
                  <a:pt x="12796" y="14022"/>
                  <a:pt x="13139" y="14045"/>
                  <a:pt x="13156" y="14083"/>
                </a:cubicBezTo>
                <a:cubicBezTo>
                  <a:pt x="13172" y="14117"/>
                  <a:pt x="13224" y="14144"/>
                  <a:pt x="13272" y="14144"/>
                </a:cubicBezTo>
                <a:cubicBezTo>
                  <a:pt x="13351" y="14144"/>
                  <a:pt x="13358" y="14099"/>
                  <a:pt x="13358" y="13681"/>
                </a:cubicBezTo>
                <a:cubicBezTo>
                  <a:pt x="13358" y="13426"/>
                  <a:pt x="13343" y="13230"/>
                  <a:pt x="13322" y="13247"/>
                </a:cubicBezTo>
                <a:cubicBezTo>
                  <a:pt x="13251" y="13307"/>
                  <a:pt x="13080" y="13091"/>
                  <a:pt x="13103" y="12971"/>
                </a:cubicBezTo>
                <a:cubicBezTo>
                  <a:pt x="13121" y="12876"/>
                  <a:pt x="13111" y="12866"/>
                  <a:pt x="13043" y="12917"/>
                </a:cubicBezTo>
                <a:cubicBezTo>
                  <a:pt x="12978" y="12964"/>
                  <a:pt x="12944" y="12949"/>
                  <a:pt x="12892" y="12848"/>
                </a:cubicBezTo>
                <a:cubicBezTo>
                  <a:pt x="12855" y="12776"/>
                  <a:pt x="12837" y="12676"/>
                  <a:pt x="12851" y="12625"/>
                </a:cubicBezTo>
                <a:cubicBezTo>
                  <a:pt x="12871" y="12555"/>
                  <a:pt x="12855" y="12543"/>
                  <a:pt x="12786" y="12573"/>
                </a:cubicBezTo>
                <a:cubicBezTo>
                  <a:pt x="12631" y="12640"/>
                  <a:pt x="12589" y="12483"/>
                  <a:pt x="12603" y="11893"/>
                </a:cubicBezTo>
                <a:lnTo>
                  <a:pt x="12615" y="11349"/>
                </a:lnTo>
                <a:lnTo>
                  <a:pt x="14302" y="11334"/>
                </a:lnTo>
                <a:close/>
                <a:moveTo>
                  <a:pt x="14798" y="17345"/>
                </a:moveTo>
                <a:cubicBezTo>
                  <a:pt x="14749" y="17345"/>
                  <a:pt x="14696" y="17348"/>
                  <a:pt x="14656" y="17354"/>
                </a:cubicBezTo>
                <a:cubicBezTo>
                  <a:pt x="14576" y="17368"/>
                  <a:pt x="14630" y="17381"/>
                  <a:pt x="14778" y="17381"/>
                </a:cubicBezTo>
                <a:cubicBezTo>
                  <a:pt x="14927" y="17382"/>
                  <a:pt x="14994" y="17370"/>
                  <a:pt x="14927" y="17356"/>
                </a:cubicBezTo>
                <a:cubicBezTo>
                  <a:pt x="14893" y="17349"/>
                  <a:pt x="14847" y="17345"/>
                  <a:pt x="14798" y="1734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9EC650F-711C-5621-D6A3-546FAA7D86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Zugriff auf Hostsystem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Zugriff auf Hostsystem</a:t>
            </a:r>
          </a:p>
        </p:txBody>
      </p:sp>
      <p:sp>
        <p:nvSpPr>
          <p:cNvPr id="346" name="Webapps typischerweise mit Client Server Architektur realisiert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16124570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 err="1"/>
              <a:t>WebApps</a:t>
            </a:r>
            <a:r>
              <a:rPr lang="de-DE" noProof="0" dirty="0"/>
              <a:t> typischerweise mit Client Server Architektur realisiert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Client im Webbrowser kommuniziert mit Hostsystem(Webserver)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Kommunikation kann über verschiedene dinge realisiert werden</a:t>
            </a:r>
          </a:p>
          <a:p>
            <a:pPr marL="508000" indent="-508000" defTabSz="584200">
              <a:spcBef>
                <a:spcPts val="4000"/>
              </a:spcBef>
              <a:buSzPct val="123000"/>
              <a:buChar char="•"/>
              <a:defRPr sz="4800" b="0">
                <a:solidFill>
                  <a:srgbClr val="82D8F7"/>
                </a:solidFill>
              </a:defRPr>
            </a:pPr>
            <a:r>
              <a:rPr lang="de-DE" noProof="0" dirty="0"/>
              <a:t>z.B. Frameworks, </a:t>
            </a:r>
            <a:r>
              <a:rPr lang="de-DE" noProof="0" dirty="0" err="1"/>
              <a:t>libraries</a:t>
            </a:r>
            <a:r>
              <a:rPr lang="de-DE" noProof="0" dirty="0"/>
              <a:t>, </a:t>
            </a:r>
            <a:r>
              <a:rPr lang="de-DE" noProof="0" dirty="0" err="1"/>
              <a:t>fetch</a:t>
            </a:r>
            <a:r>
              <a:rPr lang="de-DE" noProof="0" dirty="0"/>
              <a:t> API, </a:t>
            </a:r>
            <a:r>
              <a:rPr lang="de-DE" noProof="0" dirty="0" err="1"/>
              <a:t>axios</a:t>
            </a:r>
            <a:r>
              <a:rPr lang="de-DE" noProof="0" dirty="0"/>
              <a:t>, Apollo oder </a:t>
            </a:r>
            <a:r>
              <a:rPr lang="de-DE" noProof="0" dirty="0" err="1"/>
              <a:t>Redux</a:t>
            </a:r>
            <a:endParaRPr lang="de-DE" noProof="0" dirty="0"/>
          </a:p>
        </p:txBody>
      </p:sp>
      <p:pic>
        <p:nvPicPr>
          <p:cNvPr id="347" name="Bildschirmfoto 2023-01-26 um 13.55.15 Kopie.png" descr="Bildschirmfoto 2023-01-26 um 13.55.15 Kop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070" y="4518660"/>
            <a:ext cx="6578604" cy="655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390054F-22FA-B741-DFF1-40D8974173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Browser kompatibilitä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defTabSz="508254">
              <a:defRPr sz="8700" cap="all" spc="-4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Browser </a:t>
            </a:r>
            <a:r>
              <a:rPr lang="de-DE" noProof="0" dirty="0" err="1"/>
              <a:t>kompatibilität</a:t>
            </a:r>
            <a:endParaRPr lang="de-DE" noProof="0" dirty="0"/>
          </a:p>
        </p:txBody>
      </p:sp>
      <p:sp>
        <p:nvSpPr>
          <p:cNvPr id="350" name="Beispiel: Fetch_API BROWSER VERSION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 defTabSz="519937">
              <a:defRPr sz="4800" b="0" cap="all" spc="-200">
                <a:solidFill>
                  <a:srgbClr val="82D8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de-DE" noProof="0" dirty="0"/>
              <a:t>Beispiel: </a:t>
            </a:r>
            <a:r>
              <a:rPr lang="de-DE" noProof="0" dirty="0" err="1"/>
              <a:t>Fetch_API</a:t>
            </a:r>
            <a:r>
              <a:rPr lang="de-DE" noProof="0" dirty="0"/>
              <a:t> BROWSER VERSION</a:t>
            </a:r>
          </a:p>
        </p:txBody>
      </p:sp>
      <p:sp>
        <p:nvSpPr>
          <p:cNvPr id="351" name="Text für Folienpunk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352" name="Bildschirmfoto 2023-01-26 um 14.24.29.png" descr="Bildschirmfoto 2023-01-26 um 14.24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8" y="6514744"/>
            <a:ext cx="14612766" cy="6404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Bildschirmfoto 2023-01-26 um 14.25.02.png" descr="Bildschirmfoto 2023-01-26 um 14.25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01" y="3941255"/>
            <a:ext cx="12073704" cy="22401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C8A9316-57B8-D70C-701C-C7E1541CA2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EVELOPER EXPERIENCE"/>
          <p:cNvSpPr txBox="1">
            <a:spLocks noGrp="1"/>
          </p:cNvSpPr>
          <p:nvPr>
            <p:ph type="body" idx="1"/>
          </p:nvPr>
        </p:nvSpPr>
        <p:spPr>
          <a:xfrm>
            <a:off x="1206500" y="3237207"/>
            <a:ext cx="21971000" cy="7241586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B9BB1E-EA32-A537-8ECE-4B3107E44C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EV BEWERUNGEN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BEWERTUNGEN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11C4D6A-E001-1316-357B-048B0413B4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60" name="DEV BEWERTUNGEN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 BEWERTUNGEN</a:t>
            </a:r>
          </a:p>
        </p:txBody>
      </p:sp>
      <p:sp>
        <p:nvSpPr>
          <p:cNvPr id="361" name="Text für Folienpunk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2" name="Bildschirmfoto 2023-01-20 um 17.13.38.png" descr="Bildschirmfoto 2023-01-20 um 17.13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01" y="3571507"/>
            <a:ext cx="21442800" cy="891297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https://omr.com/de/reviews/product/react#overview"/>
          <p:cNvSpPr txBox="1"/>
          <p:nvPr/>
        </p:nvSpPr>
        <p:spPr>
          <a:xfrm>
            <a:off x="8598405" y="12748245"/>
            <a:ext cx="71871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t>https://omr.com/de/reviews/product/react#overview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A99B7AF-C21F-B71D-5C74-9326D18F0D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66" name="DEV BEWERTUNGEN (POSITIVES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 BEWERTUNGEN (POSITIVES)</a:t>
            </a:r>
          </a:p>
        </p:txBody>
      </p:sp>
      <p:sp>
        <p:nvSpPr>
          <p:cNvPr id="367" name="Spart code Wiederholung ei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Spart code Wiederholung ein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Sehr gut für UIs durch React </a:t>
            </a:r>
            <a:r>
              <a:rPr lang="de-DE" noProof="0" dirty="0" err="1"/>
              <a:t>componets</a:t>
            </a:r>
            <a:r>
              <a:rPr lang="de-DE" noProof="0" dirty="0"/>
              <a:t> 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Leichter verwendbar als </a:t>
            </a:r>
            <a:r>
              <a:rPr lang="de-DE" noProof="0" dirty="0" err="1"/>
              <a:t>z.b.</a:t>
            </a:r>
            <a:r>
              <a:rPr lang="de-DE" noProof="0" dirty="0"/>
              <a:t> </a:t>
            </a:r>
            <a:r>
              <a:rPr lang="de-DE" noProof="0" dirty="0" err="1"/>
              <a:t>jQuery</a:t>
            </a:r>
            <a:r>
              <a:rPr lang="de-DE" noProof="0" dirty="0"/>
              <a:t>, Ajax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Schneller und effizienter als </a:t>
            </a:r>
            <a:r>
              <a:rPr lang="de-DE" noProof="0" dirty="0" err="1"/>
              <a:t>Vanilla</a:t>
            </a:r>
            <a:r>
              <a:rPr lang="de-DE" noProof="0" dirty="0"/>
              <a:t> </a:t>
            </a:r>
            <a:r>
              <a:rPr lang="de-DE" dirty="0"/>
              <a:t>JavaScript</a:t>
            </a:r>
            <a:endParaRPr lang="de-DE" noProof="0" dirty="0"/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Leichtes lernen der Syntax (JSX)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Weit verbreitet und etabliert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871E679-A47F-5A57-69A4-D84DECEC6C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70" name="DEV BEWERTUNGEN (NEGATIVES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 BEWERTUNGEN (NEGATIVES)</a:t>
            </a:r>
          </a:p>
        </p:txBody>
      </p:sp>
      <p:sp>
        <p:nvSpPr>
          <p:cNvPr id="371" name="Kein data-binding, rou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Kein </a:t>
            </a:r>
            <a:r>
              <a:rPr lang="de-DE" dirty="0"/>
              <a:t>D</a:t>
            </a:r>
            <a:r>
              <a:rPr lang="de-DE" noProof="0" dirty="0"/>
              <a:t>ata Binding, </a:t>
            </a:r>
            <a:r>
              <a:rPr lang="de-DE" noProof="0" dirty="0" err="1"/>
              <a:t>routing</a:t>
            </a:r>
            <a:endParaRPr lang="de-DE" noProof="0" dirty="0"/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Veraltete Dokumentation der Sprache auf Website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Verbesserungswürdige Dokumentation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Abhängig von zusätzlichen Paketen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0BB9EB-AA33-0F7D-36DF-0B1AC446E0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LLGEMEINES ZU REAC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ALLGEMEINES ZU REACT</a:t>
            </a:r>
          </a:p>
        </p:txBody>
      </p:sp>
      <p:sp>
        <p:nvSpPr>
          <p:cNvPr id="174" name="WER BENUTZT REACT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WER BENUTZT REACT</a:t>
            </a:r>
          </a:p>
        </p:txBody>
      </p:sp>
      <p:pic>
        <p:nvPicPr>
          <p:cNvPr id="175" name="Facebook_Logo_(2019).png" descr="Facebook_Logo_(20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92" y="4002570"/>
            <a:ext cx="3960000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nstagram_logo_2016.svg.png" descr="Instagram_logo_2016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222" y="4002501"/>
            <a:ext cx="3960000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WhatsApp.svg.png" descr="WhatsApp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282" y="3806126"/>
            <a:ext cx="4257770" cy="428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Netflix-Symbol.png" descr="Netflix-Symbo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0127" y="4168375"/>
            <a:ext cx="3628251" cy="3628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179345.png" descr="17934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1840" y="3922987"/>
            <a:ext cx="3960000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636e0a6a49cf127bf92de1e2_icon_clyde_blurple_RGB.png" descr="636e0a6a49cf127bf92de1e2_icon_clyde_blurple_RGB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61" y="9117693"/>
            <a:ext cx="4366862" cy="3315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ypal-3384015_1280.jpeg" descr="paypal-3384015_1280.jpeg"/>
          <p:cNvPicPr>
            <a:picLocks noChangeAspect="1"/>
          </p:cNvPicPr>
          <p:nvPr/>
        </p:nvPicPr>
        <p:blipFill>
          <a:blip r:embed="rId8"/>
          <a:srcRect l="30173" t="26911" r="30174" b="26861"/>
          <a:stretch>
            <a:fillRect/>
          </a:stretch>
        </p:blipFill>
        <p:spPr>
          <a:xfrm>
            <a:off x="6113750" y="8938854"/>
            <a:ext cx="2997532" cy="3494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1" extrusionOk="0">
                <a:moveTo>
                  <a:pt x="7937" y="5"/>
                </a:moveTo>
                <a:lnTo>
                  <a:pt x="3214" y="18"/>
                </a:lnTo>
                <a:lnTo>
                  <a:pt x="3108" y="138"/>
                </a:lnTo>
                <a:cubicBezTo>
                  <a:pt x="3040" y="217"/>
                  <a:pt x="2976" y="427"/>
                  <a:pt x="2923" y="746"/>
                </a:cubicBezTo>
                <a:cubicBezTo>
                  <a:pt x="2896" y="908"/>
                  <a:pt x="2852" y="1157"/>
                  <a:pt x="2812" y="1392"/>
                </a:cubicBezTo>
                <a:cubicBezTo>
                  <a:pt x="2799" y="1544"/>
                  <a:pt x="2781" y="1688"/>
                  <a:pt x="2742" y="1805"/>
                </a:cubicBezTo>
                <a:cubicBezTo>
                  <a:pt x="2742" y="1808"/>
                  <a:pt x="2740" y="1812"/>
                  <a:pt x="2740" y="1816"/>
                </a:cubicBezTo>
                <a:cubicBezTo>
                  <a:pt x="2683" y="2137"/>
                  <a:pt x="2596" y="2652"/>
                  <a:pt x="2549" y="2960"/>
                </a:cubicBezTo>
                <a:cubicBezTo>
                  <a:pt x="2501" y="3269"/>
                  <a:pt x="2416" y="3805"/>
                  <a:pt x="2358" y="4152"/>
                </a:cubicBezTo>
                <a:cubicBezTo>
                  <a:pt x="2300" y="4498"/>
                  <a:pt x="2213" y="5025"/>
                  <a:pt x="2167" y="5320"/>
                </a:cubicBezTo>
                <a:cubicBezTo>
                  <a:pt x="2120" y="5616"/>
                  <a:pt x="2056" y="6003"/>
                  <a:pt x="2025" y="6183"/>
                </a:cubicBezTo>
                <a:cubicBezTo>
                  <a:pt x="2023" y="6193"/>
                  <a:pt x="2022" y="6208"/>
                  <a:pt x="2020" y="6218"/>
                </a:cubicBezTo>
                <a:cubicBezTo>
                  <a:pt x="2006" y="6416"/>
                  <a:pt x="1992" y="6565"/>
                  <a:pt x="1979" y="6583"/>
                </a:cubicBezTo>
                <a:cubicBezTo>
                  <a:pt x="1972" y="6593"/>
                  <a:pt x="1963" y="6599"/>
                  <a:pt x="1955" y="6605"/>
                </a:cubicBezTo>
                <a:cubicBezTo>
                  <a:pt x="1941" y="6697"/>
                  <a:pt x="1925" y="6786"/>
                  <a:pt x="1914" y="6859"/>
                </a:cubicBezTo>
                <a:cubicBezTo>
                  <a:pt x="1884" y="7051"/>
                  <a:pt x="1815" y="7474"/>
                  <a:pt x="1759" y="7795"/>
                </a:cubicBezTo>
                <a:cubicBezTo>
                  <a:pt x="1703" y="8116"/>
                  <a:pt x="1618" y="8630"/>
                  <a:pt x="1568" y="8938"/>
                </a:cubicBezTo>
                <a:cubicBezTo>
                  <a:pt x="1539" y="9123"/>
                  <a:pt x="1495" y="9396"/>
                  <a:pt x="1452" y="9655"/>
                </a:cubicBezTo>
                <a:cubicBezTo>
                  <a:pt x="1443" y="9789"/>
                  <a:pt x="1431" y="9930"/>
                  <a:pt x="1406" y="10089"/>
                </a:cubicBezTo>
                <a:cubicBezTo>
                  <a:pt x="1336" y="10529"/>
                  <a:pt x="1293" y="10768"/>
                  <a:pt x="1251" y="10898"/>
                </a:cubicBezTo>
                <a:cubicBezTo>
                  <a:pt x="1229" y="11037"/>
                  <a:pt x="1203" y="11197"/>
                  <a:pt x="1187" y="11298"/>
                </a:cubicBezTo>
                <a:cubicBezTo>
                  <a:pt x="1140" y="11593"/>
                  <a:pt x="1053" y="12122"/>
                  <a:pt x="996" y="12469"/>
                </a:cubicBezTo>
                <a:cubicBezTo>
                  <a:pt x="938" y="12815"/>
                  <a:pt x="851" y="13349"/>
                  <a:pt x="802" y="13658"/>
                </a:cubicBezTo>
                <a:cubicBezTo>
                  <a:pt x="761" y="13916"/>
                  <a:pt x="715" y="14183"/>
                  <a:pt x="668" y="14468"/>
                </a:cubicBezTo>
                <a:cubicBezTo>
                  <a:pt x="657" y="14650"/>
                  <a:pt x="643" y="14786"/>
                  <a:pt x="629" y="14806"/>
                </a:cubicBezTo>
                <a:cubicBezTo>
                  <a:pt x="625" y="14811"/>
                  <a:pt x="616" y="14817"/>
                  <a:pt x="609" y="14822"/>
                </a:cubicBezTo>
                <a:cubicBezTo>
                  <a:pt x="543" y="15214"/>
                  <a:pt x="477" y="15627"/>
                  <a:pt x="420" y="15941"/>
                </a:cubicBezTo>
                <a:cubicBezTo>
                  <a:pt x="370" y="16222"/>
                  <a:pt x="322" y="16531"/>
                  <a:pt x="315" y="16624"/>
                </a:cubicBezTo>
                <a:cubicBezTo>
                  <a:pt x="307" y="16718"/>
                  <a:pt x="264" y="17000"/>
                  <a:pt x="217" y="17255"/>
                </a:cubicBezTo>
                <a:cubicBezTo>
                  <a:pt x="124" y="17754"/>
                  <a:pt x="64" y="18095"/>
                  <a:pt x="26" y="18354"/>
                </a:cubicBezTo>
                <a:cubicBezTo>
                  <a:pt x="19" y="18457"/>
                  <a:pt x="11" y="18549"/>
                  <a:pt x="8" y="18657"/>
                </a:cubicBezTo>
                <a:lnTo>
                  <a:pt x="0" y="18916"/>
                </a:lnTo>
                <a:cubicBezTo>
                  <a:pt x="29" y="18975"/>
                  <a:pt x="92" y="19045"/>
                  <a:pt x="163" y="19084"/>
                </a:cubicBezTo>
                <a:cubicBezTo>
                  <a:pt x="295" y="19159"/>
                  <a:pt x="539" y="19169"/>
                  <a:pt x="2737" y="19190"/>
                </a:cubicBezTo>
                <a:lnTo>
                  <a:pt x="5162" y="19215"/>
                </a:lnTo>
                <a:lnTo>
                  <a:pt x="5182" y="19354"/>
                </a:lnTo>
                <a:cubicBezTo>
                  <a:pt x="5199" y="19482"/>
                  <a:pt x="5097" y="20004"/>
                  <a:pt x="4886" y="20856"/>
                </a:cubicBezTo>
                <a:cubicBezTo>
                  <a:pt x="4750" y="21406"/>
                  <a:pt x="4870" y="21539"/>
                  <a:pt x="5538" y="21575"/>
                </a:cubicBezTo>
                <a:cubicBezTo>
                  <a:pt x="5780" y="21587"/>
                  <a:pt x="6946" y="21594"/>
                  <a:pt x="8126" y="21590"/>
                </a:cubicBezTo>
                <a:cubicBezTo>
                  <a:pt x="10158" y="21584"/>
                  <a:pt x="10277" y="21579"/>
                  <a:pt x="10411" y="21493"/>
                </a:cubicBezTo>
                <a:cubicBezTo>
                  <a:pt x="10539" y="21411"/>
                  <a:pt x="10564" y="21337"/>
                  <a:pt x="10674" y="20752"/>
                </a:cubicBezTo>
                <a:cubicBezTo>
                  <a:pt x="10740" y="20395"/>
                  <a:pt x="10834" y="19850"/>
                  <a:pt x="10883" y="19542"/>
                </a:cubicBezTo>
                <a:cubicBezTo>
                  <a:pt x="10931" y="19234"/>
                  <a:pt x="11019" y="18728"/>
                  <a:pt x="11074" y="18420"/>
                </a:cubicBezTo>
                <a:cubicBezTo>
                  <a:pt x="11263" y="17374"/>
                  <a:pt x="11354" y="16835"/>
                  <a:pt x="11376" y="16624"/>
                </a:cubicBezTo>
                <a:cubicBezTo>
                  <a:pt x="11407" y="16335"/>
                  <a:pt x="11456" y="16142"/>
                  <a:pt x="11518" y="16076"/>
                </a:cubicBezTo>
                <a:cubicBezTo>
                  <a:pt x="11557" y="16035"/>
                  <a:pt x="12144" y="16020"/>
                  <a:pt x="13785" y="16018"/>
                </a:cubicBezTo>
                <a:cubicBezTo>
                  <a:pt x="14879" y="16016"/>
                  <a:pt x="15565" y="16009"/>
                  <a:pt x="16050" y="15983"/>
                </a:cubicBezTo>
                <a:cubicBezTo>
                  <a:pt x="16050" y="15983"/>
                  <a:pt x="16052" y="15983"/>
                  <a:pt x="16053" y="15983"/>
                </a:cubicBezTo>
                <a:cubicBezTo>
                  <a:pt x="16060" y="15983"/>
                  <a:pt x="16061" y="15982"/>
                  <a:pt x="16068" y="15981"/>
                </a:cubicBezTo>
                <a:cubicBezTo>
                  <a:pt x="16540" y="15956"/>
                  <a:pt x="16824" y="15914"/>
                  <a:pt x="17118" y="15844"/>
                </a:cubicBezTo>
                <a:cubicBezTo>
                  <a:pt x="17493" y="15754"/>
                  <a:pt x="18068" y="15568"/>
                  <a:pt x="18318" y="15454"/>
                </a:cubicBezTo>
                <a:cubicBezTo>
                  <a:pt x="18423" y="15406"/>
                  <a:pt x="18570" y="15340"/>
                  <a:pt x="18645" y="15308"/>
                </a:cubicBezTo>
                <a:cubicBezTo>
                  <a:pt x="18863" y="15214"/>
                  <a:pt x="19746" y="14637"/>
                  <a:pt x="19935" y="14466"/>
                </a:cubicBezTo>
                <a:cubicBezTo>
                  <a:pt x="20539" y="13917"/>
                  <a:pt x="21107" y="13100"/>
                  <a:pt x="21357" y="12418"/>
                </a:cubicBezTo>
                <a:cubicBezTo>
                  <a:pt x="21481" y="12079"/>
                  <a:pt x="21556" y="11704"/>
                  <a:pt x="21591" y="11321"/>
                </a:cubicBezTo>
                <a:cubicBezTo>
                  <a:pt x="21593" y="11054"/>
                  <a:pt x="21597" y="11062"/>
                  <a:pt x="21599" y="10761"/>
                </a:cubicBezTo>
                <a:cubicBezTo>
                  <a:pt x="21600" y="10686"/>
                  <a:pt x="21599" y="10653"/>
                  <a:pt x="21599" y="10582"/>
                </a:cubicBezTo>
                <a:cubicBezTo>
                  <a:pt x="21571" y="10107"/>
                  <a:pt x="21478" y="9643"/>
                  <a:pt x="21313" y="9241"/>
                </a:cubicBezTo>
                <a:cubicBezTo>
                  <a:pt x="20992" y="8461"/>
                  <a:pt x="20571" y="7900"/>
                  <a:pt x="19832" y="7266"/>
                </a:cubicBezTo>
                <a:lnTo>
                  <a:pt x="19298" y="6804"/>
                </a:lnTo>
                <a:lnTo>
                  <a:pt x="19298" y="6260"/>
                </a:lnTo>
                <a:cubicBezTo>
                  <a:pt x="19298" y="5517"/>
                  <a:pt x="19069" y="4403"/>
                  <a:pt x="18836" y="4002"/>
                </a:cubicBezTo>
                <a:cubicBezTo>
                  <a:pt x="18810" y="3957"/>
                  <a:pt x="18806" y="3928"/>
                  <a:pt x="18790" y="3891"/>
                </a:cubicBezTo>
                <a:cubicBezTo>
                  <a:pt x="18789" y="3888"/>
                  <a:pt x="18787" y="3885"/>
                  <a:pt x="18787" y="3882"/>
                </a:cubicBezTo>
                <a:cubicBezTo>
                  <a:pt x="18777" y="3856"/>
                  <a:pt x="18754" y="3816"/>
                  <a:pt x="18754" y="3805"/>
                </a:cubicBezTo>
                <a:cubicBezTo>
                  <a:pt x="18754" y="3731"/>
                  <a:pt x="18364" y="3095"/>
                  <a:pt x="18135" y="2796"/>
                </a:cubicBezTo>
                <a:cubicBezTo>
                  <a:pt x="17602" y="2099"/>
                  <a:pt x="16834" y="1450"/>
                  <a:pt x="15975" y="965"/>
                </a:cubicBezTo>
                <a:cubicBezTo>
                  <a:pt x="15666" y="791"/>
                  <a:pt x="14924" y="461"/>
                  <a:pt x="14840" y="461"/>
                </a:cubicBezTo>
                <a:cubicBezTo>
                  <a:pt x="14814" y="461"/>
                  <a:pt x="14718" y="430"/>
                  <a:pt x="14626" y="390"/>
                </a:cubicBezTo>
                <a:cubicBezTo>
                  <a:pt x="14561" y="363"/>
                  <a:pt x="14479" y="335"/>
                  <a:pt x="14386" y="308"/>
                </a:cubicBezTo>
                <a:cubicBezTo>
                  <a:pt x="14377" y="306"/>
                  <a:pt x="14372" y="307"/>
                  <a:pt x="14363" y="304"/>
                </a:cubicBezTo>
                <a:cubicBezTo>
                  <a:pt x="14358" y="302"/>
                  <a:pt x="14354" y="300"/>
                  <a:pt x="14350" y="299"/>
                </a:cubicBezTo>
                <a:cubicBezTo>
                  <a:pt x="14103" y="231"/>
                  <a:pt x="13762" y="163"/>
                  <a:pt x="13269" y="87"/>
                </a:cubicBezTo>
                <a:cubicBezTo>
                  <a:pt x="12685" y="-3"/>
                  <a:pt x="12467" y="-6"/>
                  <a:pt x="7937" y="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2" name="Dropbox_Icon.svg.png" descr="Dropbox_Icon.sv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1282" y="8938854"/>
            <a:ext cx="3869329" cy="3598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nterest-logo.png" descr="Pinterest-log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28777" y="8720656"/>
            <a:ext cx="3930950" cy="3930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Unknown.png" descr="Unknown.png"/>
          <p:cNvPicPr>
            <a:picLocks noChangeAspect="1"/>
          </p:cNvPicPr>
          <p:nvPr/>
        </p:nvPicPr>
        <p:blipFill>
          <a:blip r:embed="rId11"/>
          <a:srcRect l="4019" t="6" r="4250" b="159"/>
          <a:stretch>
            <a:fillRect/>
          </a:stretch>
        </p:blipFill>
        <p:spPr>
          <a:xfrm>
            <a:off x="19947893" y="8868426"/>
            <a:ext cx="3371330" cy="3669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6" extrusionOk="0">
                <a:moveTo>
                  <a:pt x="10806" y="0"/>
                </a:moveTo>
                <a:cubicBezTo>
                  <a:pt x="10518" y="3"/>
                  <a:pt x="10236" y="37"/>
                  <a:pt x="10197" y="95"/>
                </a:cubicBezTo>
                <a:cubicBezTo>
                  <a:pt x="10161" y="148"/>
                  <a:pt x="10049" y="189"/>
                  <a:pt x="9946" y="189"/>
                </a:cubicBezTo>
                <a:cubicBezTo>
                  <a:pt x="9844" y="189"/>
                  <a:pt x="9473" y="323"/>
                  <a:pt x="9121" y="485"/>
                </a:cubicBezTo>
                <a:cubicBezTo>
                  <a:pt x="8046" y="978"/>
                  <a:pt x="7651" y="1471"/>
                  <a:pt x="5994" y="4426"/>
                </a:cubicBezTo>
                <a:cubicBezTo>
                  <a:pt x="3255" y="9310"/>
                  <a:pt x="479" y="14775"/>
                  <a:pt x="158" y="15907"/>
                </a:cubicBezTo>
                <a:cubicBezTo>
                  <a:pt x="51" y="16284"/>
                  <a:pt x="-1" y="16665"/>
                  <a:pt x="0" y="17044"/>
                </a:cubicBezTo>
                <a:cubicBezTo>
                  <a:pt x="2" y="18179"/>
                  <a:pt x="482" y="19286"/>
                  <a:pt x="1382" y="20161"/>
                </a:cubicBezTo>
                <a:cubicBezTo>
                  <a:pt x="1931" y="20693"/>
                  <a:pt x="3046" y="21284"/>
                  <a:pt x="3720" y="21400"/>
                </a:cubicBezTo>
                <a:cubicBezTo>
                  <a:pt x="3918" y="21434"/>
                  <a:pt x="4103" y="21498"/>
                  <a:pt x="4134" y="21545"/>
                </a:cubicBezTo>
                <a:cubicBezTo>
                  <a:pt x="4147" y="21565"/>
                  <a:pt x="4331" y="21582"/>
                  <a:pt x="4540" y="21596"/>
                </a:cubicBezTo>
                <a:cubicBezTo>
                  <a:pt x="5413" y="21569"/>
                  <a:pt x="6074" y="21531"/>
                  <a:pt x="6108" y="21482"/>
                </a:cubicBezTo>
                <a:cubicBezTo>
                  <a:pt x="6162" y="21401"/>
                  <a:pt x="6446" y="21288"/>
                  <a:pt x="6738" y="21230"/>
                </a:cubicBezTo>
                <a:cubicBezTo>
                  <a:pt x="7373" y="21101"/>
                  <a:pt x="9574" y="19774"/>
                  <a:pt x="10281" y="19092"/>
                </a:cubicBezTo>
                <a:lnTo>
                  <a:pt x="10791" y="18602"/>
                </a:lnTo>
                <a:lnTo>
                  <a:pt x="11849" y="19482"/>
                </a:lnTo>
                <a:cubicBezTo>
                  <a:pt x="12432" y="19967"/>
                  <a:pt x="13420" y="20583"/>
                  <a:pt x="14046" y="20852"/>
                </a:cubicBezTo>
                <a:cubicBezTo>
                  <a:pt x="14535" y="21062"/>
                  <a:pt x="14894" y="21225"/>
                  <a:pt x="15170" y="21349"/>
                </a:cubicBezTo>
                <a:cubicBezTo>
                  <a:pt x="15199" y="21355"/>
                  <a:pt x="15202" y="21348"/>
                  <a:pt x="15236" y="21356"/>
                </a:cubicBezTo>
                <a:cubicBezTo>
                  <a:pt x="15418" y="21401"/>
                  <a:pt x="15554" y="21463"/>
                  <a:pt x="15645" y="21511"/>
                </a:cubicBezTo>
                <a:cubicBezTo>
                  <a:pt x="15877" y="21550"/>
                  <a:pt x="16474" y="21574"/>
                  <a:pt x="17239" y="21596"/>
                </a:cubicBezTo>
                <a:cubicBezTo>
                  <a:pt x="17377" y="21582"/>
                  <a:pt x="17500" y="21565"/>
                  <a:pt x="17550" y="21540"/>
                </a:cubicBezTo>
                <a:cubicBezTo>
                  <a:pt x="17650" y="21490"/>
                  <a:pt x="17977" y="21378"/>
                  <a:pt x="18275" y="21293"/>
                </a:cubicBezTo>
                <a:cubicBezTo>
                  <a:pt x="19012" y="21083"/>
                  <a:pt x="19972" y="20496"/>
                  <a:pt x="20418" y="19984"/>
                </a:cubicBezTo>
                <a:cubicBezTo>
                  <a:pt x="21315" y="18954"/>
                  <a:pt x="21599" y="18201"/>
                  <a:pt x="21597" y="16871"/>
                </a:cubicBezTo>
                <a:cubicBezTo>
                  <a:pt x="21596" y="16037"/>
                  <a:pt x="21557" y="15823"/>
                  <a:pt x="21296" y="15238"/>
                </a:cubicBezTo>
                <a:cubicBezTo>
                  <a:pt x="20709" y="13918"/>
                  <a:pt x="18563" y="9792"/>
                  <a:pt x="16418" y="5857"/>
                </a:cubicBezTo>
                <a:cubicBezTo>
                  <a:pt x="14715" y="2732"/>
                  <a:pt x="14132" y="1747"/>
                  <a:pt x="13743" y="1350"/>
                </a:cubicBezTo>
                <a:cubicBezTo>
                  <a:pt x="13163" y="757"/>
                  <a:pt x="12663" y="444"/>
                  <a:pt x="12020" y="276"/>
                </a:cubicBezTo>
                <a:cubicBezTo>
                  <a:pt x="11766" y="210"/>
                  <a:pt x="11515" y="122"/>
                  <a:pt x="11461" y="78"/>
                </a:cubicBezTo>
                <a:cubicBezTo>
                  <a:pt x="11390" y="22"/>
                  <a:pt x="11094" y="-4"/>
                  <a:pt x="10806" y="0"/>
                </a:cubicBezTo>
                <a:close/>
                <a:moveTo>
                  <a:pt x="11118" y="1462"/>
                </a:moveTo>
                <a:cubicBezTo>
                  <a:pt x="11774" y="1523"/>
                  <a:pt x="12410" y="1852"/>
                  <a:pt x="12893" y="2441"/>
                </a:cubicBezTo>
                <a:cubicBezTo>
                  <a:pt x="13393" y="3051"/>
                  <a:pt x="17534" y="10636"/>
                  <a:pt x="19093" y="13800"/>
                </a:cubicBezTo>
                <a:cubicBezTo>
                  <a:pt x="20445" y="16542"/>
                  <a:pt x="20555" y="17213"/>
                  <a:pt x="19861" y="18425"/>
                </a:cubicBezTo>
                <a:cubicBezTo>
                  <a:pt x="18870" y="20156"/>
                  <a:pt x="16813" y="20750"/>
                  <a:pt x="14861" y="19877"/>
                </a:cubicBezTo>
                <a:cubicBezTo>
                  <a:pt x="14394" y="19668"/>
                  <a:pt x="13513" y="19073"/>
                  <a:pt x="12906" y="18551"/>
                </a:cubicBezTo>
                <a:lnTo>
                  <a:pt x="11804" y="17604"/>
                </a:lnTo>
                <a:lnTo>
                  <a:pt x="12579" y="16634"/>
                </a:lnTo>
                <a:cubicBezTo>
                  <a:pt x="14732" y="13947"/>
                  <a:pt x="15340" y="11176"/>
                  <a:pt x="14128" y="9570"/>
                </a:cubicBezTo>
                <a:cubicBezTo>
                  <a:pt x="13002" y="8077"/>
                  <a:pt x="10771" y="7597"/>
                  <a:pt x="8975" y="8458"/>
                </a:cubicBezTo>
                <a:cubicBezTo>
                  <a:pt x="6188" y="9796"/>
                  <a:pt x="6231" y="12861"/>
                  <a:pt x="9092" y="16622"/>
                </a:cubicBezTo>
                <a:lnTo>
                  <a:pt x="9880" y="17662"/>
                </a:lnTo>
                <a:lnTo>
                  <a:pt x="9181" y="18270"/>
                </a:lnTo>
                <a:cubicBezTo>
                  <a:pt x="8219" y="19111"/>
                  <a:pt x="7044" y="19834"/>
                  <a:pt x="6184" y="20112"/>
                </a:cubicBezTo>
                <a:cubicBezTo>
                  <a:pt x="4769" y="20571"/>
                  <a:pt x="3538" y="20311"/>
                  <a:pt x="2464" y="19325"/>
                </a:cubicBezTo>
                <a:cubicBezTo>
                  <a:pt x="1525" y="18461"/>
                  <a:pt x="1183" y="17400"/>
                  <a:pt x="1499" y="16321"/>
                </a:cubicBezTo>
                <a:cubicBezTo>
                  <a:pt x="2021" y="14541"/>
                  <a:pt x="8369" y="2860"/>
                  <a:pt x="9226" y="2104"/>
                </a:cubicBezTo>
                <a:cubicBezTo>
                  <a:pt x="9785" y="1611"/>
                  <a:pt x="10462" y="1402"/>
                  <a:pt x="11118" y="1462"/>
                </a:cubicBezTo>
                <a:close/>
                <a:moveTo>
                  <a:pt x="10872" y="9291"/>
                </a:moveTo>
                <a:cubicBezTo>
                  <a:pt x="11703" y="9291"/>
                  <a:pt x="11870" y="9353"/>
                  <a:pt x="12505" y="9897"/>
                </a:cubicBezTo>
                <a:cubicBezTo>
                  <a:pt x="13082" y="10391"/>
                  <a:pt x="13232" y="10642"/>
                  <a:pt x="13305" y="11238"/>
                </a:cubicBezTo>
                <a:cubicBezTo>
                  <a:pt x="13423" y="12199"/>
                  <a:pt x="13018" y="13445"/>
                  <a:pt x="12186" y="14680"/>
                </a:cubicBezTo>
                <a:cubicBezTo>
                  <a:pt x="11822" y="15220"/>
                  <a:pt x="11362" y="15858"/>
                  <a:pt x="11165" y="16096"/>
                </a:cubicBezTo>
                <a:lnTo>
                  <a:pt x="10809" y="16527"/>
                </a:lnTo>
                <a:lnTo>
                  <a:pt x="10070" y="15560"/>
                </a:lnTo>
                <a:cubicBezTo>
                  <a:pt x="8059" y="12926"/>
                  <a:pt x="7794" y="10920"/>
                  <a:pt x="9308" y="9774"/>
                </a:cubicBezTo>
                <a:cubicBezTo>
                  <a:pt x="9839" y="9371"/>
                  <a:pt x="10100" y="9291"/>
                  <a:pt x="10872" y="92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F07E5FC-DA5B-B679-FCB3-BA900A49CC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OMMUNETIES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COMMUNITIES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9CF5FC-4F69-9C79-0EBC-A8BD54A96F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76" name="COMMUNITIES (DEV’S REACT COMMUNITY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 lvl="1" indent="457200">
              <a:buSzTx/>
              <a:buNone/>
              <a:defRPr>
                <a:solidFill>
                  <a:srgbClr val="82D8F7"/>
                </a:solidFill>
              </a:defRPr>
            </a:pPr>
            <a:r>
              <a:rPr lang="de-DE" noProof="0" dirty="0"/>
              <a:t>COMMUNITIES (DEV’S REACT COMMUNITY)</a:t>
            </a:r>
          </a:p>
        </p:txBody>
      </p:sp>
      <p:sp>
        <p:nvSpPr>
          <p:cNvPr id="377" name="Eine der größten der Wel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Eine der größten der Welt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Mehr als 800k Benutzer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Über 25k Beiträge zu React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Fragen stellen möglich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Verwendet von Entwicklern</a:t>
            </a:r>
          </a:p>
        </p:txBody>
      </p:sp>
      <p:pic>
        <p:nvPicPr>
          <p:cNvPr id="378" name="Unknown.png" descr="Unknown.png"/>
          <p:cNvPicPr>
            <a:picLocks noChangeAspect="1"/>
          </p:cNvPicPr>
          <p:nvPr/>
        </p:nvPicPr>
        <p:blipFill>
          <a:blip r:embed="rId2"/>
          <a:srcRect l="1916" r="1656" b="61"/>
          <a:stretch>
            <a:fillRect/>
          </a:stretch>
        </p:blipFill>
        <p:spPr>
          <a:xfrm>
            <a:off x="21075786" y="468875"/>
            <a:ext cx="2951331" cy="2652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66" extrusionOk="0">
                <a:moveTo>
                  <a:pt x="14745" y="11"/>
                </a:moveTo>
                <a:cubicBezTo>
                  <a:pt x="14626" y="26"/>
                  <a:pt x="14524" y="62"/>
                  <a:pt x="14449" y="108"/>
                </a:cubicBezTo>
                <a:cubicBezTo>
                  <a:pt x="14360" y="163"/>
                  <a:pt x="14038" y="316"/>
                  <a:pt x="13727" y="450"/>
                </a:cubicBezTo>
                <a:cubicBezTo>
                  <a:pt x="13053" y="740"/>
                  <a:pt x="12078" y="1442"/>
                  <a:pt x="11350" y="2166"/>
                </a:cubicBezTo>
                <a:cubicBezTo>
                  <a:pt x="11061" y="2454"/>
                  <a:pt x="10799" y="2689"/>
                  <a:pt x="10767" y="2689"/>
                </a:cubicBezTo>
                <a:cubicBezTo>
                  <a:pt x="10735" y="2689"/>
                  <a:pt x="10386" y="2382"/>
                  <a:pt x="9992" y="2008"/>
                </a:cubicBezTo>
                <a:cubicBezTo>
                  <a:pt x="9165" y="1222"/>
                  <a:pt x="8259" y="596"/>
                  <a:pt x="7598" y="353"/>
                </a:cubicBezTo>
                <a:cubicBezTo>
                  <a:pt x="7345" y="259"/>
                  <a:pt x="7100" y="147"/>
                  <a:pt x="7052" y="98"/>
                </a:cubicBezTo>
                <a:cubicBezTo>
                  <a:pt x="7041" y="87"/>
                  <a:pt x="7009" y="88"/>
                  <a:pt x="6994" y="79"/>
                </a:cubicBezTo>
                <a:cubicBezTo>
                  <a:pt x="5992" y="138"/>
                  <a:pt x="5741" y="239"/>
                  <a:pt x="5436" y="440"/>
                </a:cubicBezTo>
                <a:cubicBezTo>
                  <a:pt x="5073" y="679"/>
                  <a:pt x="4658" y="1186"/>
                  <a:pt x="4516" y="1563"/>
                </a:cubicBezTo>
                <a:cubicBezTo>
                  <a:pt x="4230" y="2318"/>
                  <a:pt x="4176" y="4510"/>
                  <a:pt x="4406" y="5938"/>
                </a:cubicBezTo>
                <a:cubicBezTo>
                  <a:pt x="4529" y="6710"/>
                  <a:pt x="4498" y="6870"/>
                  <a:pt x="4212" y="6970"/>
                </a:cubicBezTo>
                <a:cubicBezTo>
                  <a:pt x="1521" y="7916"/>
                  <a:pt x="50" y="9270"/>
                  <a:pt x="1" y="10700"/>
                </a:cubicBezTo>
                <a:cubicBezTo>
                  <a:pt x="-21" y="11350"/>
                  <a:pt x="252" y="12015"/>
                  <a:pt x="834" y="12665"/>
                </a:cubicBezTo>
                <a:cubicBezTo>
                  <a:pt x="1412" y="13310"/>
                  <a:pt x="2825" y="14126"/>
                  <a:pt x="4212" y="14613"/>
                </a:cubicBezTo>
                <a:cubicBezTo>
                  <a:pt x="4364" y="14667"/>
                  <a:pt x="4441" y="14746"/>
                  <a:pt x="4464" y="14917"/>
                </a:cubicBezTo>
                <a:cubicBezTo>
                  <a:pt x="4473" y="14938"/>
                  <a:pt x="4471" y="14966"/>
                  <a:pt x="4464" y="14991"/>
                </a:cubicBezTo>
                <a:cubicBezTo>
                  <a:pt x="4471" y="15139"/>
                  <a:pt x="4456" y="15334"/>
                  <a:pt x="4406" y="15646"/>
                </a:cubicBezTo>
                <a:cubicBezTo>
                  <a:pt x="4165" y="17145"/>
                  <a:pt x="4244" y="19491"/>
                  <a:pt x="4560" y="20146"/>
                </a:cubicBezTo>
                <a:cubicBezTo>
                  <a:pt x="4719" y="20474"/>
                  <a:pt x="5108" y="20925"/>
                  <a:pt x="5419" y="21147"/>
                </a:cubicBezTo>
                <a:cubicBezTo>
                  <a:pt x="5679" y="21333"/>
                  <a:pt x="5953" y="21429"/>
                  <a:pt x="7050" y="21485"/>
                </a:cubicBezTo>
                <a:cubicBezTo>
                  <a:pt x="7055" y="21482"/>
                  <a:pt x="7068" y="21482"/>
                  <a:pt x="7073" y="21479"/>
                </a:cubicBezTo>
                <a:cubicBezTo>
                  <a:pt x="7162" y="21424"/>
                  <a:pt x="7486" y="21271"/>
                  <a:pt x="7798" y="21137"/>
                </a:cubicBezTo>
                <a:cubicBezTo>
                  <a:pt x="8476" y="20845"/>
                  <a:pt x="9445" y="20143"/>
                  <a:pt x="10189" y="19401"/>
                </a:cubicBezTo>
                <a:cubicBezTo>
                  <a:pt x="10570" y="19022"/>
                  <a:pt x="10767" y="18886"/>
                  <a:pt x="10848" y="18953"/>
                </a:cubicBezTo>
                <a:cubicBezTo>
                  <a:pt x="10912" y="19006"/>
                  <a:pt x="11259" y="19319"/>
                  <a:pt x="11611" y="19650"/>
                </a:cubicBezTo>
                <a:cubicBezTo>
                  <a:pt x="12409" y="20401"/>
                  <a:pt x="13338" y="21031"/>
                  <a:pt x="14002" y="21260"/>
                </a:cubicBezTo>
                <a:cubicBezTo>
                  <a:pt x="14282" y="21354"/>
                  <a:pt x="14547" y="21468"/>
                  <a:pt x="14583" y="21508"/>
                </a:cubicBezTo>
                <a:cubicBezTo>
                  <a:pt x="14611" y="21539"/>
                  <a:pt x="14674" y="21550"/>
                  <a:pt x="14742" y="21563"/>
                </a:cubicBezTo>
                <a:lnTo>
                  <a:pt x="15183" y="21566"/>
                </a:lnTo>
                <a:cubicBezTo>
                  <a:pt x="15453" y="21529"/>
                  <a:pt x="15759" y="21444"/>
                  <a:pt x="15984" y="21324"/>
                </a:cubicBezTo>
                <a:cubicBezTo>
                  <a:pt x="16900" y="20833"/>
                  <a:pt x="17302" y="19951"/>
                  <a:pt x="17374" y="18275"/>
                </a:cubicBezTo>
                <a:cubicBezTo>
                  <a:pt x="17416" y="17302"/>
                  <a:pt x="17270" y="15791"/>
                  <a:pt x="17064" y="15049"/>
                </a:cubicBezTo>
                <a:cubicBezTo>
                  <a:pt x="17009" y="14851"/>
                  <a:pt x="16965" y="14880"/>
                  <a:pt x="18329" y="14294"/>
                </a:cubicBezTo>
                <a:cubicBezTo>
                  <a:pt x="20477" y="13371"/>
                  <a:pt x="21579" y="12186"/>
                  <a:pt x="21579" y="10793"/>
                </a:cubicBezTo>
                <a:cubicBezTo>
                  <a:pt x="21579" y="9763"/>
                  <a:pt x="20976" y="8845"/>
                  <a:pt x="19771" y="8041"/>
                </a:cubicBezTo>
                <a:cubicBezTo>
                  <a:pt x="19194" y="7656"/>
                  <a:pt x="17623" y="6922"/>
                  <a:pt x="17377" y="6922"/>
                </a:cubicBezTo>
                <a:cubicBezTo>
                  <a:pt x="17083" y="6922"/>
                  <a:pt x="17037" y="6687"/>
                  <a:pt x="17189" y="5941"/>
                </a:cubicBezTo>
                <a:cubicBezTo>
                  <a:pt x="17409" y="4868"/>
                  <a:pt x="17404" y="2606"/>
                  <a:pt x="17180" y="1850"/>
                </a:cubicBezTo>
                <a:cubicBezTo>
                  <a:pt x="16957" y="1094"/>
                  <a:pt x="16567" y="570"/>
                  <a:pt x="15981" y="256"/>
                </a:cubicBezTo>
                <a:cubicBezTo>
                  <a:pt x="15611" y="58"/>
                  <a:pt x="15102" y="-34"/>
                  <a:pt x="14745" y="11"/>
                </a:cubicBezTo>
                <a:close/>
                <a:moveTo>
                  <a:pt x="6577" y="966"/>
                </a:moveTo>
                <a:cubicBezTo>
                  <a:pt x="7401" y="1046"/>
                  <a:pt x="8504" y="1744"/>
                  <a:pt x="9824" y="3024"/>
                </a:cubicBezTo>
                <a:lnTo>
                  <a:pt x="10195" y="3379"/>
                </a:lnTo>
                <a:lnTo>
                  <a:pt x="9676" y="4057"/>
                </a:lnTo>
                <a:cubicBezTo>
                  <a:pt x="9393" y="4428"/>
                  <a:pt x="8962" y="5036"/>
                  <a:pt x="8712" y="5412"/>
                </a:cubicBezTo>
                <a:cubicBezTo>
                  <a:pt x="8363" y="5936"/>
                  <a:pt x="8200" y="6095"/>
                  <a:pt x="8022" y="6096"/>
                </a:cubicBezTo>
                <a:cubicBezTo>
                  <a:pt x="7894" y="6096"/>
                  <a:pt x="7390" y="6167"/>
                  <a:pt x="6904" y="6251"/>
                </a:cubicBezTo>
                <a:cubicBezTo>
                  <a:pt x="6420" y="6334"/>
                  <a:pt x="5873" y="6431"/>
                  <a:pt x="5686" y="6467"/>
                </a:cubicBezTo>
                <a:cubicBezTo>
                  <a:pt x="5287" y="6544"/>
                  <a:pt x="5225" y="6453"/>
                  <a:pt x="5059" y="5580"/>
                </a:cubicBezTo>
                <a:cubicBezTo>
                  <a:pt x="4856" y="4514"/>
                  <a:pt x="4829" y="3212"/>
                  <a:pt x="4995" y="2498"/>
                </a:cubicBezTo>
                <a:cubicBezTo>
                  <a:pt x="5180" y="1701"/>
                  <a:pt x="5401" y="1329"/>
                  <a:pt x="5845" y="1095"/>
                </a:cubicBezTo>
                <a:cubicBezTo>
                  <a:pt x="6056" y="983"/>
                  <a:pt x="6301" y="939"/>
                  <a:pt x="6577" y="966"/>
                </a:cubicBezTo>
                <a:close/>
                <a:moveTo>
                  <a:pt x="15027" y="966"/>
                </a:moveTo>
                <a:cubicBezTo>
                  <a:pt x="15147" y="959"/>
                  <a:pt x="15256" y="965"/>
                  <a:pt x="15363" y="985"/>
                </a:cubicBezTo>
                <a:cubicBezTo>
                  <a:pt x="15810" y="1069"/>
                  <a:pt x="16323" y="1664"/>
                  <a:pt x="16489" y="2295"/>
                </a:cubicBezTo>
                <a:cubicBezTo>
                  <a:pt x="16710" y="3139"/>
                  <a:pt x="16574" y="5678"/>
                  <a:pt x="16272" y="6328"/>
                </a:cubicBezTo>
                <a:cubicBezTo>
                  <a:pt x="16175" y="6538"/>
                  <a:pt x="16149" y="6536"/>
                  <a:pt x="14983" y="6296"/>
                </a:cubicBezTo>
                <a:cubicBezTo>
                  <a:pt x="14498" y="6196"/>
                  <a:pt x="13934" y="6114"/>
                  <a:pt x="13721" y="6109"/>
                </a:cubicBezTo>
                <a:cubicBezTo>
                  <a:pt x="13357" y="6099"/>
                  <a:pt x="13301" y="6054"/>
                  <a:pt x="12839" y="5399"/>
                </a:cubicBezTo>
                <a:cubicBezTo>
                  <a:pt x="12569" y="5016"/>
                  <a:pt x="12114" y="4406"/>
                  <a:pt x="11832" y="4044"/>
                </a:cubicBezTo>
                <a:lnTo>
                  <a:pt x="11321" y="3389"/>
                </a:lnTo>
                <a:lnTo>
                  <a:pt x="11692" y="3031"/>
                </a:lnTo>
                <a:cubicBezTo>
                  <a:pt x="13028" y="1735"/>
                  <a:pt x="14187" y="1016"/>
                  <a:pt x="15027" y="966"/>
                </a:cubicBezTo>
                <a:close/>
                <a:moveTo>
                  <a:pt x="10781" y="4005"/>
                </a:moveTo>
                <a:lnTo>
                  <a:pt x="11385" y="4860"/>
                </a:lnTo>
                <a:cubicBezTo>
                  <a:pt x="11718" y="5330"/>
                  <a:pt x="11939" y="5775"/>
                  <a:pt x="11872" y="5851"/>
                </a:cubicBezTo>
                <a:cubicBezTo>
                  <a:pt x="11696" y="6047"/>
                  <a:pt x="9749" y="6019"/>
                  <a:pt x="9638" y="5818"/>
                </a:cubicBezTo>
                <a:cubicBezTo>
                  <a:pt x="9587" y="5726"/>
                  <a:pt x="9823" y="5281"/>
                  <a:pt x="10163" y="4828"/>
                </a:cubicBezTo>
                <a:lnTo>
                  <a:pt x="10781" y="4005"/>
                </a:lnTo>
                <a:close/>
                <a:moveTo>
                  <a:pt x="10775" y="6841"/>
                </a:moveTo>
                <a:lnTo>
                  <a:pt x="12775" y="6841"/>
                </a:lnTo>
                <a:lnTo>
                  <a:pt x="13410" y="7964"/>
                </a:lnTo>
                <a:cubicBezTo>
                  <a:pt x="13762" y="8580"/>
                  <a:pt x="14231" y="9477"/>
                  <a:pt x="14449" y="9954"/>
                </a:cubicBezTo>
                <a:lnTo>
                  <a:pt x="14850" y="10826"/>
                </a:lnTo>
                <a:lnTo>
                  <a:pt x="14171" y="12194"/>
                </a:lnTo>
                <a:cubicBezTo>
                  <a:pt x="13797" y="12948"/>
                  <a:pt x="13322" y="13832"/>
                  <a:pt x="13117" y="14155"/>
                </a:cubicBezTo>
                <a:cubicBezTo>
                  <a:pt x="12751" y="14732"/>
                  <a:pt x="12708" y="14742"/>
                  <a:pt x="10746" y="14742"/>
                </a:cubicBezTo>
                <a:lnTo>
                  <a:pt x="8747" y="14742"/>
                </a:lnTo>
                <a:lnTo>
                  <a:pt x="8106" y="13620"/>
                </a:lnTo>
                <a:cubicBezTo>
                  <a:pt x="7754" y="13003"/>
                  <a:pt x="7291" y="12108"/>
                  <a:pt x="7073" y="11629"/>
                </a:cubicBezTo>
                <a:lnTo>
                  <a:pt x="6672" y="10758"/>
                </a:lnTo>
                <a:lnTo>
                  <a:pt x="7351" y="9390"/>
                </a:lnTo>
                <a:cubicBezTo>
                  <a:pt x="8683" y="6701"/>
                  <a:pt x="8493" y="6841"/>
                  <a:pt x="10775" y="6841"/>
                </a:cubicBezTo>
                <a:close/>
                <a:moveTo>
                  <a:pt x="14467" y="7122"/>
                </a:moveTo>
                <a:cubicBezTo>
                  <a:pt x="14985" y="7139"/>
                  <a:pt x="15839" y="7324"/>
                  <a:pt x="15929" y="7486"/>
                </a:cubicBezTo>
                <a:cubicBezTo>
                  <a:pt x="15978" y="7576"/>
                  <a:pt x="15891" y="7990"/>
                  <a:pt x="15735" y="8406"/>
                </a:cubicBezTo>
                <a:cubicBezTo>
                  <a:pt x="15357" y="9415"/>
                  <a:pt x="15142" y="9523"/>
                  <a:pt x="14789" y="8877"/>
                </a:cubicBezTo>
                <a:cubicBezTo>
                  <a:pt x="14626" y="8579"/>
                  <a:pt x="14360" y="8100"/>
                  <a:pt x="14203" y="7812"/>
                </a:cubicBezTo>
                <a:cubicBezTo>
                  <a:pt x="14041" y="7514"/>
                  <a:pt x="13994" y="7237"/>
                  <a:pt x="14095" y="7167"/>
                </a:cubicBezTo>
                <a:cubicBezTo>
                  <a:pt x="14152" y="7128"/>
                  <a:pt x="14294" y="7116"/>
                  <a:pt x="14467" y="7122"/>
                </a:cubicBezTo>
                <a:close/>
                <a:moveTo>
                  <a:pt x="7174" y="7125"/>
                </a:moveTo>
                <a:cubicBezTo>
                  <a:pt x="7319" y="7125"/>
                  <a:pt x="7431" y="7143"/>
                  <a:pt x="7462" y="7177"/>
                </a:cubicBezTo>
                <a:cubicBezTo>
                  <a:pt x="7524" y="7247"/>
                  <a:pt x="7311" y="7776"/>
                  <a:pt x="6989" y="8354"/>
                </a:cubicBezTo>
                <a:cubicBezTo>
                  <a:pt x="6667" y="8932"/>
                  <a:pt x="6380" y="9406"/>
                  <a:pt x="6356" y="9406"/>
                </a:cubicBezTo>
                <a:cubicBezTo>
                  <a:pt x="6228" y="9406"/>
                  <a:pt x="5909" y="8785"/>
                  <a:pt x="5723" y="8167"/>
                </a:cubicBezTo>
                <a:cubicBezTo>
                  <a:pt x="5489" y="7390"/>
                  <a:pt x="5493" y="7394"/>
                  <a:pt x="6664" y="7177"/>
                </a:cubicBezTo>
                <a:cubicBezTo>
                  <a:pt x="6852" y="7143"/>
                  <a:pt x="7030" y="7125"/>
                  <a:pt x="7174" y="7125"/>
                </a:cubicBezTo>
                <a:close/>
                <a:moveTo>
                  <a:pt x="4687" y="7654"/>
                </a:moveTo>
                <a:lnTo>
                  <a:pt x="4789" y="7932"/>
                </a:lnTo>
                <a:cubicBezTo>
                  <a:pt x="4843" y="8086"/>
                  <a:pt x="4957" y="8446"/>
                  <a:pt x="5047" y="8728"/>
                </a:cubicBezTo>
                <a:cubicBezTo>
                  <a:pt x="5137" y="9012"/>
                  <a:pt x="5345" y="9598"/>
                  <a:pt x="5506" y="10029"/>
                </a:cubicBezTo>
                <a:lnTo>
                  <a:pt x="5802" y="10813"/>
                </a:lnTo>
                <a:lnTo>
                  <a:pt x="5483" y="11626"/>
                </a:lnTo>
                <a:cubicBezTo>
                  <a:pt x="5311" y="12075"/>
                  <a:pt x="5080" y="12756"/>
                  <a:pt x="4966" y="13139"/>
                </a:cubicBezTo>
                <a:cubicBezTo>
                  <a:pt x="4852" y="13522"/>
                  <a:pt x="4726" y="13853"/>
                  <a:pt x="4690" y="13878"/>
                </a:cubicBezTo>
                <a:cubicBezTo>
                  <a:pt x="4590" y="13947"/>
                  <a:pt x="3352" y="13464"/>
                  <a:pt x="2700" y="13100"/>
                </a:cubicBezTo>
                <a:cubicBezTo>
                  <a:pt x="1468" y="12414"/>
                  <a:pt x="683" y="11517"/>
                  <a:pt x="683" y="10793"/>
                </a:cubicBezTo>
                <a:cubicBezTo>
                  <a:pt x="683" y="10341"/>
                  <a:pt x="1133" y="9610"/>
                  <a:pt x="1687" y="9158"/>
                </a:cubicBezTo>
                <a:cubicBezTo>
                  <a:pt x="2227" y="8717"/>
                  <a:pt x="3478" y="8046"/>
                  <a:pt x="4197" y="7812"/>
                </a:cubicBezTo>
                <a:lnTo>
                  <a:pt x="4687" y="7654"/>
                </a:lnTo>
                <a:close/>
                <a:moveTo>
                  <a:pt x="16991" y="7867"/>
                </a:moveTo>
                <a:cubicBezTo>
                  <a:pt x="17185" y="7819"/>
                  <a:pt x="17463" y="7885"/>
                  <a:pt x="17897" y="8051"/>
                </a:cubicBezTo>
                <a:cubicBezTo>
                  <a:pt x="19307" y="8590"/>
                  <a:pt x="20532" y="9597"/>
                  <a:pt x="20749" y="10400"/>
                </a:cubicBezTo>
                <a:cubicBezTo>
                  <a:pt x="21003" y="11343"/>
                  <a:pt x="20321" y="12273"/>
                  <a:pt x="18761" y="13110"/>
                </a:cubicBezTo>
                <a:cubicBezTo>
                  <a:pt x="18243" y="13389"/>
                  <a:pt x="17598" y="13687"/>
                  <a:pt x="17328" y="13774"/>
                </a:cubicBezTo>
                <a:cubicBezTo>
                  <a:pt x="16872" y="13920"/>
                  <a:pt x="16834" y="13919"/>
                  <a:pt x="16785" y="13755"/>
                </a:cubicBezTo>
                <a:cubicBezTo>
                  <a:pt x="16756" y="13658"/>
                  <a:pt x="16502" y="12944"/>
                  <a:pt x="16228" y="12168"/>
                </a:cubicBezTo>
                <a:lnTo>
                  <a:pt x="15726" y="10758"/>
                </a:lnTo>
                <a:lnTo>
                  <a:pt x="16135" y="9693"/>
                </a:lnTo>
                <a:cubicBezTo>
                  <a:pt x="16359" y="9106"/>
                  <a:pt x="16573" y="8509"/>
                  <a:pt x="16611" y="8367"/>
                </a:cubicBezTo>
                <a:cubicBezTo>
                  <a:pt x="16688" y="8076"/>
                  <a:pt x="16797" y="7914"/>
                  <a:pt x="16991" y="7867"/>
                </a:cubicBezTo>
                <a:close/>
                <a:moveTo>
                  <a:pt x="10761" y="8870"/>
                </a:moveTo>
                <a:cubicBezTo>
                  <a:pt x="10019" y="8870"/>
                  <a:pt x="9789" y="8973"/>
                  <a:pt x="9406" y="9471"/>
                </a:cubicBezTo>
                <a:cubicBezTo>
                  <a:pt x="8621" y="10487"/>
                  <a:pt x="8913" y="12115"/>
                  <a:pt x="9969" y="12616"/>
                </a:cubicBezTo>
                <a:cubicBezTo>
                  <a:pt x="10194" y="12724"/>
                  <a:pt x="10680" y="12769"/>
                  <a:pt x="11048" y="12716"/>
                </a:cubicBezTo>
                <a:cubicBezTo>
                  <a:pt x="12454" y="12515"/>
                  <a:pt x="13057" y="10687"/>
                  <a:pt x="12119" y="9471"/>
                </a:cubicBezTo>
                <a:cubicBezTo>
                  <a:pt x="11735" y="8973"/>
                  <a:pt x="11502" y="8870"/>
                  <a:pt x="10761" y="8870"/>
                </a:cubicBezTo>
                <a:close/>
                <a:moveTo>
                  <a:pt x="6228" y="12377"/>
                </a:moveTo>
                <a:cubicBezTo>
                  <a:pt x="6419" y="12372"/>
                  <a:pt x="6669" y="12654"/>
                  <a:pt x="6989" y="13229"/>
                </a:cubicBezTo>
                <a:cubicBezTo>
                  <a:pt x="7311" y="13808"/>
                  <a:pt x="7525" y="14339"/>
                  <a:pt x="7465" y="14407"/>
                </a:cubicBezTo>
                <a:cubicBezTo>
                  <a:pt x="7254" y="14643"/>
                  <a:pt x="5573" y="14309"/>
                  <a:pt x="5628" y="14042"/>
                </a:cubicBezTo>
                <a:cubicBezTo>
                  <a:pt x="5647" y="13953"/>
                  <a:pt x="5714" y="13601"/>
                  <a:pt x="5781" y="13258"/>
                </a:cubicBezTo>
                <a:cubicBezTo>
                  <a:pt x="5896" y="12674"/>
                  <a:pt x="6037" y="12381"/>
                  <a:pt x="6228" y="12377"/>
                </a:cubicBezTo>
                <a:close/>
                <a:moveTo>
                  <a:pt x="15268" y="12384"/>
                </a:moveTo>
                <a:cubicBezTo>
                  <a:pt x="15450" y="12413"/>
                  <a:pt x="15603" y="12751"/>
                  <a:pt x="15801" y="13416"/>
                </a:cubicBezTo>
                <a:cubicBezTo>
                  <a:pt x="15960" y="13951"/>
                  <a:pt x="15951" y="14139"/>
                  <a:pt x="15775" y="14200"/>
                </a:cubicBezTo>
                <a:cubicBezTo>
                  <a:pt x="15212" y="14396"/>
                  <a:pt x="14163" y="14522"/>
                  <a:pt x="14060" y="14407"/>
                </a:cubicBezTo>
                <a:cubicBezTo>
                  <a:pt x="13998" y="14338"/>
                  <a:pt x="14215" y="13806"/>
                  <a:pt x="14539" y="13223"/>
                </a:cubicBezTo>
                <a:cubicBezTo>
                  <a:pt x="14864" y="12639"/>
                  <a:pt x="15084" y="12356"/>
                  <a:pt x="15268" y="12384"/>
                </a:cubicBezTo>
                <a:close/>
                <a:moveTo>
                  <a:pt x="15784" y="15126"/>
                </a:moveTo>
                <a:cubicBezTo>
                  <a:pt x="16063" y="15118"/>
                  <a:pt x="16250" y="15143"/>
                  <a:pt x="16309" y="15204"/>
                </a:cubicBezTo>
                <a:cubicBezTo>
                  <a:pt x="16414" y="15313"/>
                  <a:pt x="16495" y="16359"/>
                  <a:pt x="16495" y="17523"/>
                </a:cubicBezTo>
                <a:cubicBezTo>
                  <a:pt x="16496" y="19363"/>
                  <a:pt x="16447" y="19695"/>
                  <a:pt x="16115" y="20053"/>
                </a:cubicBezTo>
                <a:cubicBezTo>
                  <a:pt x="15566" y="20644"/>
                  <a:pt x="15074" y="20741"/>
                  <a:pt x="14255" y="20417"/>
                </a:cubicBezTo>
                <a:cubicBezTo>
                  <a:pt x="13521" y="20126"/>
                  <a:pt x="11434" y="18489"/>
                  <a:pt x="11434" y="18204"/>
                </a:cubicBezTo>
                <a:cubicBezTo>
                  <a:pt x="11434" y="18117"/>
                  <a:pt x="11848" y="17473"/>
                  <a:pt x="12357" y="16772"/>
                </a:cubicBezTo>
                <a:cubicBezTo>
                  <a:pt x="13281" y="15500"/>
                  <a:pt x="13285" y="15498"/>
                  <a:pt x="14702" y="15252"/>
                </a:cubicBezTo>
                <a:cubicBezTo>
                  <a:pt x="15139" y="15176"/>
                  <a:pt x="15506" y="15134"/>
                  <a:pt x="15784" y="15126"/>
                </a:cubicBezTo>
                <a:close/>
                <a:moveTo>
                  <a:pt x="5535" y="15130"/>
                </a:moveTo>
                <a:cubicBezTo>
                  <a:pt x="5698" y="15136"/>
                  <a:pt x="5971" y="15182"/>
                  <a:pt x="6475" y="15278"/>
                </a:cubicBezTo>
                <a:cubicBezTo>
                  <a:pt x="7080" y="15393"/>
                  <a:pt x="7716" y="15488"/>
                  <a:pt x="7888" y="15488"/>
                </a:cubicBezTo>
                <a:cubicBezTo>
                  <a:pt x="8171" y="15488"/>
                  <a:pt x="8264" y="15578"/>
                  <a:pt x="8913" y="16494"/>
                </a:cubicBezTo>
                <a:cubicBezTo>
                  <a:pt x="9305" y="17048"/>
                  <a:pt x="9749" y="17645"/>
                  <a:pt x="9899" y="17823"/>
                </a:cubicBezTo>
                <a:lnTo>
                  <a:pt x="10172" y="18146"/>
                </a:lnTo>
                <a:lnTo>
                  <a:pt x="9815" y="18533"/>
                </a:lnTo>
                <a:cubicBezTo>
                  <a:pt x="8949" y="19473"/>
                  <a:pt x="7902" y="20224"/>
                  <a:pt x="7096" y="20485"/>
                </a:cubicBezTo>
                <a:cubicBezTo>
                  <a:pt x="6819" y="20575"/>
                  <a:pt x="6506" y="20648"/>
                  <a:pt x="6400" y="20647"/>
                </a:cubicBezTo>
                <a:cubicBezTo>
                  <a:pt x="5859" y="20635"/>
                  <a:pt x="5262" y="20061"/>
                  <a:pt x="5036" y="19337"/>
                </a:cubicBezTo>
                <a:cubicBezTo>
                  <a:pt x="4791" y="18551"/>
                  <a:pt x="4953" y="15716"/>
                  <a:pt x="5268" y="15236"/>
                </a:cubicBezTo>
                <a:cubicBezTo>
                  <a:pt x="5319" y="15160"/>
                  <a:pt x="5371" y="15125"/>
                  <a:pt x="5535" y="15130"/>
                </a:cubicBezTo>
                <a:close/>
                <a:moveTo>
                  <a:pt x="10793" y="15601"/>
                </a:moveTo>
                <a:cubicBezTo>
                  <a:pt x="11317" y="15609"/>
                  <a:pt x="11828" y="15671"/>
                  <a:pt x="11887" y="15778"/>
                </a:cubicBezTo>
                <a:cubicBezTo>
                  <a:pt x="11942" y="15877"/>
                  <a:pt x="11708" y="16261"/>
                  <a:pt x="11365" y="16633"/>
                </a:cubicBezTo>
                <a:lnTo>
                  <a:pt x="10741" y="17307"/>
                </a:lnTo>
                <a:lnTo>
                  <a:pt x="10123" y="16597"/>
                </a:lnTo>
                <a:cubicBezTo>
                  <a:pt x="9785" y="16208"/>
                  <a:pt x="9569" y="15823"/>
                  <a:pt x="9641" y="15743"/>
                </a:cubicBezTo>
                <a:cubicBezTo>
                  <a:pt x="9735" y="15638"/>
                  <a:pt x="10269" y="15594"/>
                  <a:pt x="10793" y="156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C22324-FD0B-9073-1F12-9192C1E9C9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81" name="COMMUNITIES (HASHNODE’S REACT COMMUNITY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 lvl="1" indent="457200">
              <a:buSzTx/>
              <a:buNone/>
              <a:defRPr>
                <a:solidFill>
                  <a:srgbClr val="82D8F7"/>
                </a:solidFill>
              </a:defRPr>
            </a:pPr>
            <a:r>
              <a:rPr lang="de-DE" noProof="0" dirty="0"/>
              <a:t>COMMUNITIES (HASHNODE’S REACT COMMUNITY)</a:t>
            </a:r>
          </a:p>
        </p:txBody>
      </p:sp>
      <p:sp>
        <p:nvSpPr>
          <p:cNvPr id="382" name="Über 13k Beiträge zu Reac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Über 13k Beiträge zu React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Beiträge von Entwicklern verfasst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Viele Tutorials, Projekte und Konzepte</a:t>
            </a:r>
          </a:p>
        </p:txBody>
      </p:sp>
      <p:pic>
        <p:nvPicPr>
          <p:cNvPr id="383" name="1672822088936.jpeg" descr="1672822088936.jpeg"/>
          <p:cNvPicPr>
            <a:picLocks noChangeAspect="1"/>
          </p:cNvPicPr>
          <p:nvPr/>
        </p:nvPicPr>
        <p:blipFill>
          <a:blip r:embed="rId2"/>
          <a:srcRect l="12496" t="12422" r="12334" b="12214"/>
          <a:stretch>
            <a:fillRect/>
          </a:stretch>
        </p:blipFill>
        <p:spPr>
          <a:xfrm>
            <a:off x="21278737" y="481116"/>
            <a:ext cx="2630521" cy="263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445" extrusionOk="0">
                <a:moveTo>
                  <a:pt x="10747" y="1"/>
                </a:moveTo>
                <a:cubicBezTo>
                  <a:pt x="9957" y="15"/>
                  <a:pt x="9152" y="173"/>
                  <a:pt x="8554" y="462"/>
                </a:cubicBezTo>
                <a:cubicBezTo>
                  <a:pt x="7149" y="1139"/>
                  <a:pt x="636" y="7747"/>
                  <a:pt x="253" y="8885"/>
                </a:cubicBezTo>
                <a:cubicBezTo>
                  <a:pt x="-131" y="10027"/>
                  <a:pt x="-68" y="11955"/>
                  <a:pt x="376" y="12839"/>
                </a:cubicBezTo>
                <a:cubicBezTo>
                  <a:pt x="817" y="13717"/>
                  <a:pt x="7366" y="20354"/>
                  <a:pt x="8259" y="20829"/>
                </a:cubicBezTo>
                <a:cubicBezTo>
                  <a:pt x="8611" y="21016"/>
                  <a:pt x="9184" y="21245"/>
                  <a:pt x="9535" y="21336"/>
                </a:cubicBezTo>
                <a:cubicBezTo>
                  <a:pt x="10500" y="21588"/>
                  <a:pt x="12068" y="21388"/>
                  <a:pt x="13053" y="20887"/>
                </a:cubicBezTo>
                <a:cubicBezTo>
                  <a:pt x="14199" y="20304"/>
                  <a:pt x="20353" y="14168"/>
                  <a:pt x="20978" y="12984"/>
                </a:cubicBezTo>
                <a:cubicBezTo>
                  <a:pt x="21303" y="12369"/>
                  <a:pt x="21465" y="11544"/>
                  <a:pt x="21467" y="10719"/>
                </a:cubicBezTo>
                <a:cubicBezTo>
                  <a:pt x="21469" y="9894"/>
                  <a:pt x="21311" y="9070"/>
                  <a:pt x="20991" y="8463"/>
                </a:cubicBezTo>
                <a:cubicBezTo>
                  <a:pt x="20438" y="7416"/>
                  <a:pt x="13863" y="890"/>
                  <a:pt x="12852" y="385"/>
                </a:cubicBezTo>
                <a:cubicBezTo>
                  <a:pt x="12312" y="116"/>
                  <a:pt x="11537" y="-12"/>
                  <a:pt x="10747" y="1"/>
                </a:cubicBezTo>
                <a:close/>
                <a:moveTo>
                  <a:pt x="10115" y="7027"/>
                </a:moveTo>
                <a:cubicBezTo>
                  <a:pt x="10360" y="6995"/>
                  <a:pt x="10640" y="6999"/>
                  <a:pt x="11032" y="7027"/>
                </a:cubicBezTo>
                <a:cubicBezTo>
                  <a:pt x="11884" y="7088"/>
                  <a:pt x="12131" y="7172"/>
                  <a:pt x="12826" y="7649"/>
                </a:cubicBezTo>
                <a:cubicBezTo>
                  <a:pt x="15236" y="9301"/>
                  <a:pt x="14980" y="12777"/>
                  <a:pt x="12353" y="14072"/>
                </a:cubicBezTo>
                <a:cubicBezTo>
                  <a:pt x="11314" y="14584"/>
                  <a:pt x="10041" y="14574"/>
                  <a:pt x="9011" y="14043"/>
                </a:cubicBezTo>
                <a:cubicBezTo>
                  <a:pt x="8397" y="13726"/>
                  <a:pt x="7359" y="12499"/>
                  <a:pt x="7168" y="11864"/>
                </a:cubicBezTo>
                <a:cubicBezTo>
                  <a:pt x="6600" y="9975"/>
                  <a:pt x="7522" y="8066"/>
                  <a:pt x="9406" y="7236"/>
                </a:cubicBezTo>
                <a:cubicBezTo>
                  <a:pt x="9659" y="7124"/>
                  <a:pt x="9870" y="7059"/>
                  <a:pt x="10115" y="702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8FF925-887D-894D-1C32-C5DA526847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86" name="COMMUNITIS (REACTIFLUX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 lvl="1" indent="457200">
              <a:buSzTx/>
              <a:buNone/>
              <a:defRPr>
                <a:solidFill>
                  <a:srgbClr val="82D8F7"/>
                </a:solidFill>
              </a:defRPr>
            </a:pPr>
            <a:r>
              <a:rPr lang="de-DE" noProof="0" dirty="0"/>
              <a:t>COMMUNITIS (REACTIFLUX)</a:t>
            </a:r>
          </a:p>
        </p:txBody>
      </p:sp>
      <p:sp>
        <p:nvSpPr>
          <p:cNvPr id="387" name="Discord Commun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 err="1"/>
              <a:t>Discord</a:t>
            </a:r>
            <a:r>
              <a:rPr lang="de-DE" noProof="0" dirty="0"/>
              <a:t> Community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180k </a:t>
            </a:r>
            <a:r>
              <a:rPr lang="de-DE" noProof="0" dirty="0" err="1"/>
              <a:t>Devs</a:t>
            </a:r>
            <a:endParaRPr lang="de-DE" noProof="0" dirty="0"/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Monatliche </a:t>
            </a:r>
            <a:r>
              <a:rPr lang="de-DE" dirty="0"/>
              <a:t>Q</a:t>
            </a:r>
            <a:r>
              <a:rPr lang="de-DE" noProof="0" dirty="0"/>
              <a:t>&amp;A </a:t>
            </a:r>
            <a:r>
              <a:rPr lang="de-DE" dirty="0"/>
              <a:t>S</a:t>
            </a:r>
            <a:r>
              <a:rPr lang="de-DE" noProof="0" dirty="0" err="1"/>
              <a:t>essions</a:t>
            </a:r>
            <a:endParaRPr lang="de-DE" noProof="0" dirty="0"/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Sprachchats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Auch off-topic Räume </a:t>
            </a:r>
          </a:p>
        </p:txBody>
      </p:sp>
      <p:pic>
        <p:nvPicPr>
          <p:cNvPr id="388" name="27074271-1656003611177-87ef8af05466d.jpg" descr="27074271-1656003611177-87ef8af05466d.jpg"/>
          <p:cNvPicPr>
            <a:picLocks noChangeAspect="1"/>
          </p:cNvPicPr>
          <p:nvPr/>
        </p:nvPicPr>
        <p:blipFill>
          <a:blip r:embed="rId2"/>
          <a:srcRect t="5530" r="5" b="6674"/>
          <a:stretch>
            <a:fillRect/>
          </a:stretch>
        </p:blipFill>
        <p:spPr>
          <a:xfrm>
            <a:off x="20630976" y="294146"/>
            <a:ext cx="3377080" cy="2965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051" extrusionOk="0">
                <a:moveTo>
                  <a:pt x="15174" y="0"/>
                </a:moveTo>
                <a:cubicBezTo>
                  <a:pt x="14781" y="6"/>
                  <a:pt x="14340" y="122"/>
                  <a:pt x="13823" y="347"/>
                </a:cubicBezTo>
                <a:cubicBezTo>
                  <a:pt x="13683" y="408"/>
                  <a:pt x="13187" y="694"/>
                  <a:pt x="12983" y="831"/>
                </a:cubicBezTo>
                <a:cubicBezTo>
                  <a:pt x="12606" y="1083"/>
                  <a:pt x="12411" y="1231"/>
                  <a:pt x="11991" y="1586"/>
                </a:cubicBezTo>
                <a:cubicBezTo>
                  <a:pt x="11733" y="1804"/>
                  <a:pt x="11410" y="2107"/>
                  <a:pt x="11011" y="2516"/>
                </a:cubicBezTo>
                <a:lnTo>
                  <a:pt x="10780" y="2753"/>
                </a:lnTo>
                <a:lnTo>
                  <a:pt x="10612" y="2575"/>
                </a:lnTo>
                <a:cubicBezTo>
                  <a:pt x="10399" y="2348"/>
                  <a:pt x="10001" y="1954"/>
                  <a:pt x="9869" y="1840"/>
                </a:cubicBezTo>
                <a:cubicBezTo>
                  <a:pt x="9814" y="1793"/>
                  <a:pt x="9663" y="1663"/>
                  <a:pt x="9534" y="1550"/>
                </a:cubicBezTo>
                <a:cubicBezTo>
                  <a:pt x="9406" y="1437"/>
                  <a:pt x="9285" y="1337"/>
                  <a:pt x="9267" y="1327"/>
                </a:cubicBezTo>
                <a:cubicBezTo>
                  <a:pt x="9249" y="1318"/>
                  <a:pt x="9191" y="1273"/>
                  <a:pt x="9138" y="1228"/>
                </a:cubicBezTo>
                <a:cubicBezTo>
                  <a:pt x="8837" y="975"/>
                  <a:pt x="8056" y="484"/>
                  <a:pt x="7721" y="335"/>
                </a:cubicBezTo>
                <a:cubicBezTo>
                  <a:pt x="6805" y="-73"/>
                  <a:pt x="6036" y="-102"/>
                  <a:pt x="5437" y="248"/>
                </a:cubicBezTo>
                <a:cubicBezTo>
                  <a:pt x="5026" y="488"/>
                  <a:pt x="4646" y="1008"/>
                  <a:pt x="4482" y="1561"/>
                </a:cubicBezTo>
                <a:cubicBezTo>
                  <a:pt x="4450" y="1667"/>
                  <a:pt x="4417" y="1787"/>
                  <a:pt x="4404" y="1826"/>
                </a:cubicBezTo>
                <a:cubicBezTo>
                  <a:pt x="4392" y="1866"/>
                  <a:pt x="4365" y="1994"/>
                  <a:pt x="4343" y="2113"/>
                </a:cubicBezTo>
                <a:cubicBezTo>
                  <a:pt x="4322" y="2231"/>
                  <a:pt x="4291" y="2385"/>
                  <a:pt x="4279" y="2454"/>
                </a:cubicBezTo>
                <a:cubicBezTo>
                  <a:pt x="4232" y="2708"/>
                  <a:pt x="4210" y="3465"/>
                  <a:pt x="4234" y="3976"/>
                </a:cubicBezTo>
                <a:cubicBezTo>
                  <a:pt x="4247" y="4247"/>
                  <a:pt x="4266" y="4523"/>
                  <a:pt x="4277" y="4595"/>
                </a:cubicBezTo>
                <a:cubicBezTo>
                  <a:pt x="4288" y="4667"/>
                  <a:pt x="4312" y="4865"/>
                  <a:pt x="4330" y="5035"/>
                </a:cubicBezTo>
                <a:cubicBezTo>
                  <a:pt x="4349" y="5204"/>
                  <a:pt x="4376" y="5416"/>
                  <a:pt x="4393" y="5503"/>
                </a:cubicBezTo>
                <a:cubicBezTo>
                  <a:pt x="4410" y="5591"/>
                  <a:pt x="4443" y="5754"/>
                  <a:pt x="4462" y="5866"/>
                </a:cubicBezTo>
                <a:cubicBezTo>
                  <a:pt x="4482" y="5978"/>
                  <a:pt x="4503" y="6098"/>
                  <a:pt x="4513" y="6131"/>
                </a:cubicBezTo>
                <a:cubicBezTo>
                  <a:pt x="4523" y="6164"/>
                  <a:pt x="4549" y="6297"/>
                  <a:pt x="4571" y="6427"/>
                </a:cubicBezTo>
                <a:lnTo>
                  <a:pt x="4609" y="6661"/>
                </a:lnTo>
                <a:lnTo>
                  <a:pt x="4556" y="6706"/>
                </a:lnTo>
                <a:cubicBezTo>
                  <a:pt x="4527" y="6731"/>
                  <a:pt x="4491" y="6753"/>
                  <a:pt x="4475" y="6754"/>
                </a:cubicBezTo>
                <a:cubicBezTo>
                  <a:pt x="4459" y="6754"/>
                  <a:pt x="4415" y="6768"/>
                  <a:pt x="4378" y="6787"/>
                </a:cubicBezTo>
                <a:cubicBezTo>
                  <a:pt x="4340" y="6807"/>
                  <a:pt x="4270" y="6834"/>
                  <a:pt x="4223" y="6847"/>
                </a:cubicBezTo>
                <a:cubicBezTo>
                  <a:pt x="4088" y="6882"/>
                  <a:pt x="3578" y="7077"/>
                  <a:pt x="3132" y="7266"/>
                </a:cubicBezTo>
                <a:cubicBezTo>
                  <a:pt x="2897" y="7366"/>
                  <a:pt x="2912" y="7360"/>
                  <a:pt x="2449" y="7613"/>
                </a:cubicBezTo>
                <a:cubicBezTo>
                  <a:pt x="1998" y="7859"/>
                  <a:pt x="1860" y="7945"/>
                  <a:pt x="1533" y="8182"/>
                </a:cubicBezTo>
                <a:cubicBezTo>
                  <a:pt x="918" y="8627"/>
                  <a:pt x="457" y="9156"/>
                  <a:pt x="198" y="9712"/>
                </a:cubicBezTo>
                <a:cubicBezTo>
                  <a:pt x="149" y="9817"/>
                  <a:pt x="109" y="9914"/>
                  <a:pt x="109" y="9926"/>
                </a:cubicBezTo>
                <a:cubicBezTo>
                  <a:pt x="109" y="9939"/>
                  <a:pt x="83" y="9985"/>
                  <a:pt x="53" y="10028"/>
                </a:cubicBezTo>
                <a:cubicBezTo>
                  <a:pt x="-1" y="10106"/>
                  <a:pt x="0" y="10108"/>
                  <a:pt x="0" y="10647"/>
                </a:cubicBezTo>
                <a:cubicBezTo>
                  <a:pt x="0" y="10775"/>
                  <a:pt x="0" y="10871"/>
                  <a:pt x="2" y="10954"/>
                </a:cubicBezTo>
                <a:lnTo>
                  <a:pt x="439" y="11687"/>
                </a:lnTo>
                <a:cubicBezTo>
                  <a:pt x="1096" y="12791"/>
                  <a:pt x="2093" y="13450"/>
                  <a:pt x="4498" y="14386"/>
                </a:cubicBezTo>
                <a:cubicBezTo>
                  <a:pt x="4678" y="14456"/>
                  <a:pt x="4695" y="14699"/>
                  <a:pt x="4581" y="15541"/>
                </a:cubicBezTo>
                <a:cubicBezTo>
                  <a:pt x="4172" y="18559"/>
                  <a:pt x="4574" y="20479"/>
                  <a:pt x="5708" y="20923"/>
                </a:cubicBezTo>
                <a:cubicBezTo>
                  <a:pt x="6734" y="21325"/>
                  <a:pt x="8123" y="20780"/>
                  <a:pt x="9767" y="19331"/>
                </a:cubicBezTo>
                <a:lnTo>
                  <a:pt x="10800" y="18421"/>
                </a:lnTo>
                <a:lnTo>
                  <a:pt x="11722" y="19263"/>
                </a:lnTo>
                <a:cubicBezTo>
                  <a:pt x="13550" y="20934"/>
                  <a:pt x="15471" y="21498"/>
                  <a:pt x="16323" y="20610"/>
                </a:cubicBezTo>
                <a:cubicBezTo>
                  <a:pt x="16549" y="20374"/>
                  <a:pt x="16826" y="19876"/>
                  <a:pt x="16938" y="19508"/>
                </a:cubicBezTo>
                <a:cubicBezTo>
                  <a:pt x="17172" y="18734"/>
                  <a:pt x="17175" y="16597"/>
                  <a:pt x="16943" y="15454"/>
                </a:cubicBezTo>
                <a:cubicBezTo>
                  <a:pt x="16755" y="14531"/>
                  <a:pt x="16771" y="14511"/>
                  <a:pt x="18169" y="13938"/>
                </a:cubicBezTo>
                <a:cubicBezTo>
                  <a:pt x="19475" y="13402"/>
                  <a:pt x="20566" y="12568"/>
                  <a:pt x="21141" y="11662"/>
                </a:cubicBezTo>
                <a:lnTo>
                  <a:pt x="21598" y="10938"/>
                </a:lnTo>
                <a:cubicBezTo>
                  <a:pt x="21599" y="10871"/>
                  <a:pt x="21598" y="10785"/>
                  <a:pt x="21598" y="10673"/>
                </a:cubicBezTo>
                <a:cubicBezTo>
                  <a:pt x="21598" y="10668"/>
                  <a:pt x="21598" y="10666"/>
                  <a:pt x="21598" y="10661"/>
                </a:cubicBezTo>
                <a:cubicBezTo>
                  <a:pt x="21598" y="10192"/>
                  <a:pt x="21598" y="10188"/>
                  <a:pt x="21547" y="10151"/>
                </a:cubicBezTo>
                <a:cubicBezTo>
                  <a:pt x="21516" y="10129"/>
                  <a:pt x="21490" y="10079"/>
                  <a:pt x="21481" y="10025"/>
                </a:cubicBezTo>
                <a:cubicBezTo>
                  <a:pt x="21472" y="9976"/>
                  <a:pt x="21458" y="9920"/>
                  <a:pt x="21448" y="9898"/>
                </a:cubicBezTo>
                <a:cubicBezTo>
                  <a:pt x="21437" y="9877"/>
                  <a:pt x="21392" y="9768"/>
                  <a:pt x="21344" y="9656"/>
                </a:cubicBezTo>
                <a:cubicBezTo>
                  <a:pt x="21109" y="9106"/>
                  <a:pt x="20551" y="8515"/>
                  <a:pt x="19783" y="7999"/>
                </a:cubicBezTo>
                <a:cubicBezTo>
                  <a:pt x="19540" y="7836"/>
                  <a:pt x="18942" y="7490"/>
                  <a:pt x="18854" y="7461"/>
                </a:cubicBezTo>
                <a:cubicBezTo>
                  <a:pt x="18824" y="7451"/>
                  <a:pt x="18754" y="7418"/>
                  <a:pt x="18694" y="7388"/>
                </a:cubicBezTo>
                <a:cubicBezTo>
                  <a:pt x="18529" y="7303"/>
                  <a:pt x="18345" y="7222"/>
                  <a:pt x="18131" y="7137"/>
                </a:cubicBezTo>
                <a:cubicBezTo>
                  <a:pt x="18024" y="7094"/>
                  <a:pt x="17893" y="7039"/>
                  <a:pt x="17839" y="7016"/>
                </a:cubicBezTo>
                <a:cubicBezTo>
                  <a:pt x="17786" y="6992"/>
                  <a:pt x="17706" y="6966"/>
                  <a:pt x="17659" y="6956"/>
                </a:cubicBezTo>
                <a:cubicBezTo>
                  <a:pt x="17611" y="6947"/>
                  <a:pt x="17558" y="6930"/>
                  <a:pt x="17547" y="6920"/>
                </a:cubicBezTo>
                <a:cubicBezTo>
                  <a:pt x="17535" y="6910"/>
                  <a:pt x="17471" y="6883"/>
                  <a:pt x="17400" y="6861"/>
                </a:cubicBezTo>
                <a:cubicBezTo>
                  <a:pt x="17112" y="6771"/>
                  <a:pt x="16939" y="6683"/>
                  <a:pt x="16966" y="6635"/>
                </a:cubicBezTo>
                <a:cubicBezTo>
                  <a:pt x="16971" y="6626"/>
                  <a:pt x="16986" y="6553"/>
                  <a:pt x="16999" y="6475"/>
                </a:cubicBezTo>
                <a:cubicBezTo>
                  <a:pt x="17011" y="6396"/>
                  <a:pt x="17033" y="6264"/>
                  <a:pt x="17052" y="6179"/>
                </a:cubicBezTo>
                <a:cubicBezTo>
                  <a:pt x="17070" y="6093"/>
                  <a:pt x="17097" y="5968"/>
                  <a:pt x="17108" y="5903"/>
                </a:cubicBezTo>
                <a:cubicBezTo>
                  <a:pt x="17118" y="5837"/>
                  <a:pt x="17142" y="5695"/>
                  <a:pt x="17161" y="5590"/>
                </a:cubicBezTo>
                <a:cubicBezTo>
                  <a:pt x="17260" y="5045"/>
                  <a:pt x="17309" y="4565"/>
                  <a:pt x="17359" y="3652"/>
                </a:cubicBezTo>
                <a:cubicBezTo>
                  <a:pt x="17374" y="3377"/>
                  <a:pt x="17344" y="2863"/>
                  <a:pt x="17288" y="2437"/>
                </a:cubicBezTo>
                <a:cubicBezTo>
                  <a:pt x="17257" y="2199"/>
                  <a:pt x="17244" y="2131"/>
                  <a:pt x="17189" y="1899"/>
                </a:cubicBezTo>
                <a:cubicBezTo>
                  <a:pt x="17149" y="1728"/>
                  <a:pt x="17060" y="1444"/>
                  <a:pt x="17029" y="1389"/>
                </a:cubicBezTo>
                <a:cubicBezTo>
                  <a:pt x="17013" y="1360"/>
                  <a:pt x="16999" y="1323"/>
                  <a:pt x="16999" y="1310"/>
                </a:cubicBezTo>
                <a:cubicBezTo>
                  <a:pt x="16999" y="1284"/>
                  <a:pt x="16915" y="1121"/>
                  <a:pt x="16788" y="904"/>
                </a:cubicBezTo>
                <a:cubicBezTo>
                  <a:pt x="16678" y="716"/>
                  <a:pt x="16407" y="427"/>
                  <a:pt x="16232" y="310"/>
                </a:cubicBezTo>
                <a:cubicBezTo>
                  <a:pt x="15914" y="98"/>
                  <a:pt x="15568" y="-6"/>
                  <a:pt x="15174" y="0"/>
                </a:cubicBezTo>
                <a:close/>
                <a:moveTo>
                  <a:pt x="10818" y="5889"/>
                </a:moveTo>
                <a:lnTo>
                  <a:pt x="13113" y="5889"/>
                </a:lnTo>
                <a:lnTo>
                  <a:pt x="13338" y="6179"/>
                </a:lnTo>
                <a:cubicBezTo>
                  <a:pt x="13659" y="6594"/>
                  <a:pt x="14758" y="8647"/>
                  <a:pt x="15250" y="9751"/>
                </a:cubicBezTo>
                <a:lnTo>
                  <a:pt x="15669" y="10687"/>
                </a:lnTo>
                <a:lnTo>
                  <a:pt x="15057" y="11969"/>
                </a:lnTo>
                <a:cubicBezTo>
                  <a:pt x="14721" y="12675"/>
                  <a:pt x="14170" y="13723"/>
                  <a:pt x="13833" y="14299"/>
                </a:cubicBezTo>
                <a:lnTo>
                  <a:pt x="13222" y="15347"/>
                </a:lnTo>
                <a:lnTo>
                  <a:pt x="12310" y="15417"/>
                </a:lnTo>
                <a:cubicBezTo>
                  <a:pt x="11307" y="15496"/>
                  <a:pt x="9967" y="15485"/>
                  <a:pt x="8993" y="15389"/>
                </a:cubicBezTo>
                <a:lnTo>
                  <a:pt x="8356" y="15327"/>
                </a:lnTo>
                <a:lnTo>
                  <a:pt x="7807" y="14417"/>
                </a:lnTo>
                <a:cubicBezTo>
                  <a:pt x="7105" y="13253"/>
                  <a:pt x="5962" y="10927"/>
                  <a:pt x="5962" y="10664"/>
                </a:cubicBezTo>
                <a:cubicBezTo>
                  <a:pt x="5962" y="10246"/>
                  <a:pt x="7874" y="6542"/>
                  <a:pt x="8320" y="6094"/>
                </a:cubicBezTo>
                <a:cubicBezTo>
                  <a:pt x="8509" y="5905"/>
                  <a:pt x="8702" y="5889"/>
                  <a:pt x="10818" y="5889"/>
                </a:cubicBezTo>
                <a:close/>
                <a:moveTo>
                  <a:pt x="10800" y="8334"/>
                </a:moveTo>
                <a:cubicBezTo>
                  <a:pt x="9416" y="8333"/>
                  <a:pt x="8626" y="9298"/>
                  <a:pt x="8716" y="10878"/>
                </a:cubicBezTo>
                <a:cubicBezTo>
                  <a:pt x="8767" y="11761"/>
                  <a:pt x="9105" y="12331"/>
                  <a:pt x="9805" y="12718"/>
                </a:cubicBezTo>
                <a:cubicBezTo>
                  <a:pt x="10710" y="13218"/>
                  <a:pt x="11737" y="13013"/>
                  <a:pt x="12376" y="12205"/>
                </a:cubicBezTo>
                <a:cubicBezTo>
                  <a:pt x="12997" y="11420"/>
                  <a:pt x="13070" y="10275"/>
                  <a:pt x="12552" y="9346"/>
                </a:cubicBezTo>
                <a:cubicBezTo>
                  <a:pt x="12173" y="8666"/>
                  <a:pt x="11600" y="8335"/>
                  <a:pt x="10800" y="833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36F00EB-B18B-4B74-FCCF-6B028C2A0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91" name="COMMUNITIES (STACK OVERFLOW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 lvl="1" indent="457200">
              <a:buSzTx/>
              <a:buNone/>
              <a:defRPr>
                <a:solidFill>
                  <a:srgbClr val="82D8F7"/>
                </a:solidFill>
              </a:defRPr>
            </a:pPr>
            <a:r>
              <a:rPr lang="de-DE" noProof="0" dirty="0"/>
              <a:t>COMMUNITIES (STACK OVERFLOW)</a:t>
            </a:r>
          </a:p>
        </p:txBody>
      </p:sp>
      <p:sp>
        <p:nvSpPr>
          <p:cNvPr id="392" name="390k fragen zu Reac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390k fragen zu React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Jeder Anfängerfehler abgedeckt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Spart Zeit und Nerven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Lösung in Form von Code </a:t>
            </a:r>
          </a:p>
        </p:txBody>
      </p:sp>
      <p:pic>
        <p:nvPicPr>
          <p:cNvPr id="393" name="30eZhfxx_400x400.png" descr="30eZhfxx_400x400.png"/>
          <p:cNvPicPr>
            <a:picLocks noChangeAspect="1"/>
          </p:cNvPicPr>
          <p:nvPr/>
        </p:nvPicPr>
        <p:blipFill>
          <a:blip r:embed="rId2"/>
          <a:srcRect l="23405" t="18484" r="23827" b="18441"/>
          <a:stretch>
            <a:fillRect/>
          </a:stretch>
        </p:blipFill>
        <p:spPr>
          <a:xfrm>
            <a:off x="21622725" y="386394"/>
            <a:ext cx="1948936" cy="2329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600" extrusionOk="0">
                <a:moveTo>
                  <a:pt x="14840" y="0"/>
                </a:moveTo>
                <a:cubicBezTo>
                  <a:pt x="14740" y="35"/>
                  <a:pt x="14568" y="131"/>
                  <a:pt x="14392" y="228"/>
                </a:cubicBezTo>
                <a:cubicBezTo>
                  <a:pt x="14254" y="326"/>
                  <a:pt x="14105" y="434"/>
                  <a:pt x="13957" y="567"/>
                </a:cubicBezTo>
                <a:lnTo>
                  <a:pt x="13359" y="1104"/>
                </a:lnTo>
                <a:cubicBezTo>
                  <a:pt x="13457" y="1248"/>
                  <a:pt x="14442" y="2385"/>
                  <a:pt x="15773" y="3878"/>
                </a:cubicBezTo>
                <a:cubicBezTo>
                  <a:pt x="16995" y="5251"/>
                  <a:pt x="18130" y="6529"/>
                  <a:pt x="18771" y="7253"/>
                </a:cubicBezTo>
                <a:lnTo>
                  <a:pt x="19286" y="7827"/>
                </a:lnTo>
                <a:cubicBezTo>
                  <a:pt x="19700" y="8290"/>
                  <a:pt x="20069" y="8682"/>
                  <a:pt x="20117" y="8706"/>
                </a:cubicBezTo>
                <a:lnTo>
                  <a:pt x="20930" y="8221"/>
                </a:lnTo>
                <a:cubicBezTo>
                  <a:pt x="21329" y="7983"/>
                  <a:pt x="21560" y="7760"/>
                  <a:pt x="21590" y="7580"/>
                </a:cubicBezTo>
                <a:cubicBezTo>
                  <a:pt x="21600" y="7520"/>
                  <a:pt x="21585" y="7463"/>
                  <a:pt x="21550" y="7415"/>
                </a:cubicBezTo>
                <a:cubicBezTo>
                  <a:pt x="20845" y="6440"/>
                  <a:pt x="15061" y="50"/>
                  <a:pt x="14840" y="0"/>
                </a:cubicBezTo>
                <a:close/>
                <a:moveTo>
                  <a:pt x="10685" y="3146"/>
                </a:moveTo>
                <a:cubicBezTo>
                  <a:pt x="10576" y="3144"/>
                  <a:pt x="10225" y="3449"/>
                  <a:pt x="9907" y="3823"/>
                </a:cubicBezTo>
                <a:lnTo>
                  <a:pt x="9384" y="4441"/>
                </a:lnTo>
                <a:cubicBezTo>
                  <a:pt x="9456" y="4539"/>
                  <a:pt x="11332" y="5886"/>
                  <a:pt x="13697" y="7536"/>
                </a:cubicBezTo>
                <a:lnTo>
                  <a:pt x="13732" y="7562"/>
                </a:lnTo>
                <a:cubicBezTo>
                  <a:pt x="16123" y="9230"/>
                  <a:pt x="18117" y="10607"/>
                  <a:pt x="18151" y="10612"/>
                </a:cubicBezTo>
                <a:cubicBezTo>
                  <a:pt x="18151" y="10612"/>
                  <a:pt x="18156" y="10612"/>
                  <a:pt x="18156" y="10612"/>
                </a:cubicBezTo>
                <a:lnTo>
                  <a:pt x="18780" y="9983"/>
                </a:lnTo>
                <a:cubicBezTo>
                  <a:pt x="19133" y="9628"/>
                  <a:pt x="19394" y="9267"/>
                  <a:pt x="19361" y="9181"/>
                </a:cubicBezTo>
                <a:cubicBezTo>
                  <a:pt x="19273" y="8959"/>
                  <a:pt x="10924" y="3151"/>
                  <a:pt x="10685" y="3146"/>
                </a:cubicBezTo>
                <a:close/>
                <a:moveTo>
                  <a:pt x="7414" y="7271"/>
                </a:moveTo>
                <a:cubicBezTo>
                  <a:pt x="7334" y="7271"/>
                  <a:pt x="7066" y="7602"/>
                  <a:pt x="6816" y="8007"/>
                </a:cubicBezTo>
                <a:lnTo>
                  <a:pt x="6547" y="8441"/>
                </a:lnTo>
                <a:cubicBezTo>
                  <a:pt x="6497" y="8557"/>
                  <a:pt x="6400" y="8745"/>
                  <a:pt x="6407" y="8761"/>
                </a:cubicBezTo>
                <a:lnTo>
                  <a:pt x="10074" y="10189"/>
                </a:lnTo>
                <a:cubicBezTo>
                  <a:pt x="12116" y="10985"/>
                  <a:pt x="14438" y="11901"/>
                  <a:pt x="15236" y="12220"/>
                </a:cubicBezTo>
                <a:cubicBezTo>
                  <a:pt x="16034" y="12540"/>
                  <a:pt x="16703" y="12787"/>
                  <a:pt x="16722" y="12769"/>
                </a:cubicBezTo>
                <a:cubicBezTo>
                  <a:pt x="16742" y="12751"/>
                  <a:pt x="16969" y="12393"/>
                  <a:pt x="17224" y="11974"/>
                </a:cubicBezTo>
                <a:lnTo>
                  <a:pt x="17685" y="11208"/>
                </a:lnTo>
                <a:lnTo>
                  <a:pt x="12620" y="9240"/>
                </a:lnTo>
                <a:cubicBezTo>
                  <a:pt x="9835" y="8156"/>
                  <a:pt x="7493" y="7271"/>
                  <a:pt x="7414" y="7271"/>
                </a:cubicBezTo>
                <a:close/>
                <a:moveTo>
                  <a:pt x="5360" y="11698"/>
                </a:moveTo>
                <a:cubicBezTo>
                  <a:pt x="5322" y="11734"/>
                  <a:pt x="5203" y="12107"/>
                  <a:pt x="5096" y="12526"/>
                </a:cubicBezTo>
                <a:lnTo>
                  <a:pt x="4903" y="13287"/>
                </a:lnTo>
                <a:lnTo>
                  <a:pt x="7022" y="13678"/>
                </a:lnTo>
                <a:cubicBezTo>
                  <a:pt x="8188" y="13891"/>
                  <a:pt x="10578" y="14327"/>
                  <a:pt x="12334" y="14649"/>
                </a:cubicBezTo>
                <a:cubicBezTo>
                  <a:pt x="14090" y="14971"/>
                  <a:pt x="15648" y="15211"/>
                  <a:pt x="15799" y="15183"/>
                </a:cubicBezTo>
                <a:cubicBezTo>
                  <a:pt x="16094" y="15127"/>
                  <a:pt x="16604" y="13803"/>
                  <a:pt x="16397" y="13630"/>
                </a:cubicBezTo>
                <a:cubicBezTo>
                  <a:pt x="16238" y="13496"/>
                  <a:pt x="5454" y="11609"/>
                  <a:pt x="5360" y="11698"/>
                </a:cubicBezTo>
                <a:close/>
                <a:moveTo>
                  <a:pt x="0" y="14071"/>
                </a:moveTo>
                <a:lnTo>
                  <a:pt x="0" y="17836"/>
                </a:lnTo>
                <a:lnTo>
                  <a:pt x="0" y="21600"/>
                </a:lnTo>
                <a:lnTo>
                  <a:pt x="10303" y="21600"/>
                </a:lnTo>
                <a:lnTo>
                  <a:pt x="20605" y="21600"/>
                </a:lnTo>
                <a:lnTo>
                  <a:pt x="20605" y="17836"/>
                </a:lnTo>
                <a:lnTo>
                  <a:pt x="20605" y="14071"/>
                </a:lnTo>
                <a:lnTo>
                  <a:pt x="19576" y="14071"/>
                </a:lnTo>
                <a:lnTo>
                  <a:pt x="18657" y="14071"/>
                </a:lnTo>
                <a:lnTo>
                  <a:pt x="18657" y="16345"/>
                </a:lnTo>
                <a:cubicBezTo>
                  <a:pt x="18657" y="17199"/>
                  <a:pt x="18633" y="17603"/>
                  <a:pt x="18613" y="18082"/>
                </a:cubicBezTo>
                <a:lnTo>
                  <a:pt x="18644" y="19779"/>
                </a:lnTo>
                <a:lnTo>
                  <a:pt x="17575" y="19779"/>
                </a:lnTo>
                <a:lnTo>
                  <a:pt x="17549" y="19841"/>
                </a:lnTo>
                <a:lnTo>
                  <a:pt x="12352" y="19878"/>
                </a:lnTo>
                <a:cubicBezTo>
                  <a:pt x="9491" y="19898"/>
                  <a:pt x="6022" y="19895"/>
                  <a:pt x="4643" y="19871"/>
                </a:cubicBezTo>
                <a:lnTo>
                  <a:pt x="2137" y="19826"/>
                </a:lnTo>
                <a:lnTo>
                  <a:pt x="2080" y="16956"/>
                </a:lnTo>
                <a:cubicBezTo>
                  <a:pt x="2049" y="15382"/>
                  <a:pt x="2012" y="14088"/>
                  <a:pt x="2001" y="14071"/>
                </a:cubicBezTo>
                <a:lnTo>
                  <a:pt x="1007" y="14071"/>
                </a:lnTo>
                <a:lnTo>
                  <a:pt x="0" y="14071"/>
                </a:lnTo>
                <a:close/>
                <a:moveTo>
                  <a:pt x="4643" y="16014"/>
                </a:moveTo>
                <a:lnTo>
                  <a:pt x="4643" y="16864"/>
                </a:lnTo>
                <a:lnTo>
                  <a:pt x="4643" y="17714"/>
                </a:lnTo>
                <a:lnTo>
                  <a:pt x="10303" y="17714"/>
                </a:lnTo>
                <a:lnTo>
                  <a:pt x="15962" y="17714"/>
                </a:lnTo>
                <a:lnTo>
                  <a:pt x="15962" y="16864"/>
                </a:lnTo>
                <a:lnTo>
                  <a:pt x="15962" y="16014"/>
                </a:lnTo>
                <a:lnTo>
                  <a:pt x="10320" y="16014"/>
                </a:lnTo>
                <a:lnTo>
                  <a:pt x="4643" y="16014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C7226E7-661F-E262-E039-2662E111DA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396" name="COMMUNITIES (REDDIT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 lvl="1" indent="457200">
              <a:buSzTx/>
              <a:buNone/>
              <a:defRPr>
                <a:solidFill>
                  <a:srgbClr val="82D8F7"/>
                </a:solidFill>
              </a:defRPr>
            </a:pPr>
            <a:r>
              <a:rPr lang="de-DE" noProof="0" dirty="0"/>
              <a:t>COMMUNITIES (REDDIT)</a:t>
            </a:r>
          </a:p>
        </p:txBody>
      </p:sp>
      <p:sp>
        <p:nvSpPr>
          <p:cNvPr id="397" name="300k React dev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300k React </a:t>
            </a:r>
            <a:r>
              <a:rPr lang="de-DE" dirty="0"/>
              <a:t>D</a:t>
            </a:r>
            <a:r>
              <a:rPr lang="de-DE" noProof="0" dirty="0" err="1"/>
              <a:t>evs</a:t>
            </a:r>
            <a:endParaRPr lang="de-DE" noProof="0" dirty="0"/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Personenbezogen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Gut für fragen zur Karriere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Feedback zu Projekten</a:t>
            </a:r>
          </a:p>
        </p:txBody>
      </p:sp>
      <p:pic>
        <p:nvPicPr>
          <p:cNvPr id="398" name="unnamed.png" descr="unna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091" y="-146196"/>
            <a:ext cx="3884557" cy="388455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1B7430-F88B-269A-CE0C-F28E6BF87D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STTOOLS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09BE8C-88D2-2FFC-8CAC-A3FCEE605A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03" name="TESTTOOLS (AUSWAHLPROZESS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 (AUSWAHLPROZESS)</a:t>
            </a:r>
          </a:p>
        </p:txBody>
      </p:sp>
      <p:sp>
        <p:nvSpPr>
          <p:cNvPr id="404" name="Wahl zwischen kommerziell, Open-Source, Eigenentwickel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Wahl zwischen kommerziell, Open-Source, Eigenentwickelt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Spezifizieren der Anforderungen</a:t>
            </a:r>
          </a:p>
          <a:p>
            <a:pPr lvl="1">
              <a:defRPr>
                <a:solidFill>
                  <a:srgbClr val="82D8F7"/>
                </a:solidFill>
              </a:defRPr>
            </a:pPr>
            <a:r>
              <a:rPr lang="de-DE" noProof="0" dirty="0"/>
              <a:t>Kriterien: Methoden, Dokumentation der Ergebnisse, Metriken, Entwickler </a:t>
            </a:r>
            <a:r>
              <a:rPr lang="de-DE" dirty="0"/>
              <a:t>S</a:t>
            </a:r>
            <a:r>
              <a:rPr lang="de-DE" noProof="0" dirty="0" err="1"/>
              <a:t>kills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AEDDAF-A96E-88C5-6E83-2C2CD6D847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07" name="TESTTOOLS (JEST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 (JEST)</a:t>
            </a:r>
          </a:p>
        </p:txBody>
      </p:sp>
      <p:sp>
        <p:nvSpPr>
          <p:cNvPr id="408" name="Open-Sourc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Open-Source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Von meisten Entwicklern und Facebook empfohlen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Funktioniert mit vielen </a:t>
            </a:r>
            <a:r>
              <a:rPr lang="de-DE" dirty="0"/>
              <a:t>J</a:t>
            </a:r>
            <a:r>
              <a:rPr lang="de-DE" noProof="0" dirty="0" err="1"/>
              <a:t>avaScript</a:t>
            </a:r>
            <a:r>
              <a:rPr lang="de-DE" noProof="0" dirty="0"/>
              <a:t> Projekten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UI Snapshot-</a:t>
            </a:r>
            <a:r>
              <a:rPr lang="de-DE" dirty="0"/>
              <a:t>T</a:t>
            </a:r>
            <a:r>
              <a:rPr lang="de-DE" noProof="0" dirty="0" err="1"/>
              <a:t>ests</a:t>
            </a:r>
            <a:r>
              <a:rPr lang="de-DE" noProof="0" dirty="0"/>
              <a:t> und </a:t>
            </a:r>
            <a:r>
              <a:rPr lang="de-DE" dirty="0"/>
              <a:t>C</a:t>
            </a:r>
            <a:r>
              <a:rPr lang="de-DE" noProof="0" dirty="0" err="1"/>
              <a:t>omplete</a:t>
            </a:r>
            <a:r>
              <a:rPr lang="de-DE" noProof="0" dirty="0"/>
              <a:t>-API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Paralleles testen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16mio Downloads</a:t>
            </a:r>
          </a:p>
        </p:txBody>
      </p:sp>
      <p:pic>
        <p:nvPicPr>
          <p:cNvPr id="409" name="jest-icon.jpg" descr="jest-icon.jpg"/>
          <p:cNvPicPr>
            <a:picLocks noChangeAspect="1"/>
          </p:cNvPicPr>
          <p:nvPr/>
        </p:nvPicPr>
        <p:blipFill>
          <a:blip r:embed="rId2"/>
          <a:srcRect l="7023" t="2364" r="8655" b="4006"/>
          <a:stretch>
            <a:fillRect/>
          </a:stretch>
        </p:blipFill>
        <p:spPr>
          <a:xfrm>
            <a:off x="21241070" y="211509"/>
            <a:ext cx="2804751" cy="3114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0" extrusionOk="0">
                <a:moveTo>
                  <a:pt x="14416" y="0"/>
                </a:moveTo>
                <a:cubicBezTo>
                  <a:pt x="10469" y="0"/>
                  <a:pt x="7272" y="63"/>
                  <a:pt x="7309" y="143"/>
                </a:cubicBezTo>
                <a:cubicBezTo>
                  <a:pt x="7346" y="223"/>
                  <a:pt x="8012" y="1989"/>
                  <a:pt x="8788" y="4066"/>
                </a:cubicBezTo>
                <a:lnTo>
                  <a:pt x="10199" y="7843"/>
                </a:lnTo>
                <a:lnTo>
                  <a:pt x="9716" y="8143"/>
                </a:lnTo>
                <a:cubicBezTo>
                  <a:pt x="7686" y="9406"/>
                  <a:pt x="7334" y="11153"/>
                  <a:pt x="8824" y="12559"/>
                </a:cubicBezTo>
                <a:lnTo>
                  <a:pt x="9338" y="13046"/>
                </a:lnTo>
                <a:lnTo>
                  <a:pt x="8424" y="13921"/>
                </a:lnTo>
                <a:cubicBezTo>
                  <a:pt x="7922" y="14403"/>
                  <a:pt x="7000" y="15076"/>
                  <a:pt x="6377" y="15414"/>
                </a:cubicBezTo>
                <a:lnTo>
                  <a:pt x="5246" y="16028"/>
                </a:lnTo>
                <a:lnTo>
                  <a:pt x="4763" y="15624"/>
                </a:lnTo>
                <a:cubicBezTo>
                  <a:pt x="3599" y="14639"/>
                  <a:pt x="3607" y="13494"/>
                  <a:pt x="4785" y="12944"/>
                </a:cubicBezTo>
                <a:cubicBezTo>
                  <a:pt x="6606" y="12093"/>
                  <a:pt x="6740" y="9609"/>
                  <a:pt x="5026" y="8479"/>
                </a:cubicBezTo>
                <a:cubicBezTo>
                  <a:pt x="4344" y="8029"/>
                  <a:pt x="2770" y="7996"/>
                  <a:pt x="1885" y="8413"/>
                </a:cubicBezTo>
                <a:cubicBezTo>
                  <a:pt x="570" y="9031"/>
                  <a:pt x="85" y="11062"/>
                  <a:pt x="990" y="12163"/>
                </a:cubicBezTo>
                <a:cubicBezTo>
                  <a:pt x="1418" y="12685"/>
                  <a:pt x="1425" y="12732"/>
                  <a:pt x="1109" y="13282"/>
                </a:cubicBezTo>
                <a:cubicBezTo>
                  <a:pt x="399" y="14517"/>
                  <a:pt x="11" y="16015"/>
                  <a:pt x="0" y="17313"/>
                </a:cubicBezTo>
                <a:cubicBezTo>
                  <a:pt x="-7" y="18092"/>
                  <a:pt x="121" y="18798"/>
                  <a:pt x="397" y="19335"/>
                </a:cubicBezTo>
                <a:cubicBezTo>
                  <a:pt x="872" y="20259"/>
                  <a:pt x="1771" y="21019"/>
                  <a:pt x="2765" y="21338"/>
                </a:cubicBezTo>
                <a:cubicBezTo>
                  <a:pt x="3238" y="21490"/>
                  <a:pt x="3915" y="21575"/>
                  <a:pt x="4611" y="21588"/>
                </a:cubicBezTo>
                <a:cubicBezTo>
                  <a:pt x="5307" y="21600"/>
                  <a:pt x="6022" y="21540"/>
                  <a:pt x="6569" y="21406"/>
                </a:cubicBezTo>
                <a:cubicBezTo>
                  <a:pt x="7013" y="21297"/>
                  <a:pt x="8601" y="20692"/>
                  <a:pt x="10098" y="20061"/>
                </a:cubicBezTo>
                <a:cubicBezTo>
                  <a:pt x="12999" y="18838"/>
                  <a:pt x="14178" y="18489"/>
                  <a:pt x="16493" y="18155"/>
                </a:cubicBezTo>
                <a:cubicBezTo>
                  <a:pt x="19177" y="17769"/>
                  <a:pt x="20587" y="16744"/>
                  <a:pt x="21025" y="14864"/>
                </a:cubicBezTo>
                <a:cubicBezTo>
                  <a:pt x="21220" y="14024"/>
                  <a:pt x="21203" y="13712"/>
                  <a:pt x="20933" y="12974"/>
                </a:cubicBezTo>
                <a:cubicBezTo>
                  <a:pt x="20700" y="12337"/>
                  <a:pt x="20668" y="11995"/>
                  <a:pt x="20817" y="11745"/>
                </a:cubicBezTo>
                <a:cubicBezTo>
                  <a:pt x="21137" y="11205"/>
                  <a:pt x="21082" y="9953"/>
                  <a:pt x="20710" y="9304"/>
                </a:cubicBezTo>
                <a:cubicBezTo>
                  <a:pt x="20519" y="8971"/>
                  <a:pt x="20024" y="8559"/>
                  <a:pt x="19570" y="8350"/>
                </a:cubicBezTo>
                <a:cubicBezTo>
                  <a:pt x="19129" y="8148"/>
                  <a:pt x="18767" y="7910"/>
                  <a:pt x="18767" y="7824"/>
                </a:cubicBezTo>
                <a:cubicBezTo>
                  <a:pt x="18767" y="7738"/>
                  <a:pt x="19402" y="5985"/>
                  <a:pt x="20178" y="3929"/>
                </a:cubicBezTo>
                <a:cubicBezTo>
                  <a:pt x="20955" y="1872"/>
                  <a:pt x="21593" y="146"/>
                  <a:pt x="21593" y="94"/>
                </a:cubicBezTo>
                <a:cubicBezTo>
                  <a:pt x="21593" y="41"/>
                  <a:pt x="18362" y="0"/>
                  <a:pt x="14416" y="0"/>
                </a:cubicBezTo>
                <a:close/>
                <a:moveTo>
                  <a:pt x="14602" y="710"/>
                </a:moveTo>
                <a:cubicBezTo>
                  <a:pt x="17328" y="719"/>
                  <a:pt x="20025" y="807"/>
                  <a:pt x="20093" y="966"/>
                </a:cubicBezTo>
                <a:cubicBezTo>
                  <a:pt x="20263" y="1366"/>
                  <a:pt x="17672" y="7898"/>
                  <a:pt x="17343" y="7898"/>
                </a:cubicBezTo>
                <a:cubicBezTo>
                  <a:pt x="17174" y="7898"/>
                  <a:pt x="16521" y="6924"/>
                  <a:pt x="15766" y="5543"/>
                </a:cubicBezTo>
                <a:lnTo>
                  <a:pt x="14477" y="3189"/>
                </a:lnTo>
                <a:lnTo>
                  <a:pt x="13203" y="5483"/>
                </a:lnTo>
                <a:cubicBezTo>
                  <a:pt x="12500" y="6745"/>
                  <a:pt x="11844" y="7825"/>
                  <a:pt x="11742" y="7882"/>
                </a:cubicBezTo>
                <a:cubicBezTo>
                  <a:pt x="11404" y="8070"/>
                  <a:pt x="11133" y="7547"/>
                  <a:pt x="9921" y="4325"/>
                </a:cubicBezTo>
                <a:cubicBezTo>
                  <a:pt x="9040" y="1982"/>
                  <a:pt x="8782" y="1075"/>
                  <a:pt x="8946" y="927"/>
                </a:cubicBezTo>
                <a:cubicBezTo>
                  <a:pt x="9122" y="769"/>
                  <a:pt x="11876" y="701"/>
                  <a:pt x="14602" y="710"/>
                </a:cubicBezTo>
                <a:close/>
                <a:moveTo>
                  <a:pt x="14517" y="5989"/>
                </a:moveTo>
                <a:cubicBezTo>
                  <a:pt x="14757" y="6039"/>
                  <a:pt x="15010" y="6523"/>
                  <a:pt x="15500" y="7486"/>
                </a:cubicBezTo>
                <a:cubicBezTo>
                  <a:pt x="15895" y="8261"/>
                  <a:pt x="16046" y="8752"/>
                  <a:pt x="15913" y="8826"/>
                </a:cubicBezTo>
                <a:cubicBezTo>
                  <a:pt x="15797" y="8891"/>
                  <a:pt x="15574" y="9218"/>
                  <a:pt x="15418" y="9555"/>
                </a:cubicBezTo>
                <a:cubicBezTo>
                  <a:pt x="15185" y="10057"/>
                  <a:pt x="15025" y="10168"/>
                  <a:pt x="14535" y="10168"/>
                </a:cubicBezTo>
                <a:cubicBezTo>
                  <a:pt x="14055" y="10168"/>
                  <a:pt x="13875" y="10050"/>
                  <a:pt x="13634" y="9577"/>
                </a:cubicBezTo>
                <a:cubicBezTo>
                  <a:pt x="13468" y="9253"/>
                  <a:pt x="13228" y="8861"/>
                  <a:pt x="13102" y="8707"/>
                </a:cubicBezTo>
                <a:cubicBezTo>
                  <a:pt x="12921" y="8485"/>
                  <a:pt x="13029" y="8145"/>
                  <a:pt x="13618" y="7092"/>
                </a:cubicBezTo>
                <a:cubicBezTo>
                  <a:pt x="14049" y="6321"/>
                  <a:pt x="14277" y="5939"/>
                  <a:pt x="14517" y="5989"/>
                </a:cubicBezTo>
                <a:close/>
                <a:moveTo>
                  <a:pt x="10694" y="8897"/>
                </a:moveTo>
                <a:cubicBezTo>
                  <a:pt x="12439" y="8897"/>
                  <a:pt x="13340" y="10727"/>
                  <a:pt x="12130" y="11816"/>
                </a:cubicBezTo>
                <a:cubicBezTo>
                  <a:pt x="10920" y="12905"/>
                  <a:pt x="8885" y="12094"/>
                  <a:pt x="8885" y="10523"/>
                </a:cubicBezTo>
                <a:cubicBezTo>
                  <a:pt x="8885" y="10014"/>
                  <a:pt x="10129" y="8897"/>
                  <a:pt x="10694" y="8897"/>
                </a:cubicBezTo>
                <a:close/>
                <a:moveTo>
                  <a:pt x="18186" y="8919"/>
                </a:moveTo>
                <a:cubicBezTo>
                  <a:pt x="18597" y="8890"/>
                  <a:pt x="18954" y="9049"/>
                  <a:pt x="19411" y="9417"/>
                </a:cubicBezTo>
                <a:cubicBezTo>
                  <a:pt x="19923" y="9829"/>
                  <a:pt x="20059" y="10084"/>
                  <a:pt x="20059" y="10622"/>
                </a:cubicBezTo>
                <a:cubicBezTo>
                  <a:pt x="20059" y="11160"/>
                  <a:pt x="19923" y="11412"/>
                  <a:pt x="19411" y="11824"/>
                </a:cubicBezTo>
                <a:cubicBezTo>
                  <a:pt x="18547" y="12519"/>
                  <a:pt x="17715" y="12517"/>
                  <a:pt x="16936" y="11816"/>
                </a:cubicBezTo>
                <a:cubicBezTo>
                  <a:pt x="15981" y="10956"/>
                  <a:pt x="16179" y="9717"/>
                  <a:pt x="17355" y="9169"/>
                </a:cubicBezTo>
                <a:cubicBezTo>
                  <a:pt x="17675" y="9020"/>
                  <a:pt x="17939" y="8936"/>
                  <a:pt x="18186" y="8919"/>
                </a:cubicBezTo>
                <a:close/>
                <a:moveTo>
                  <a:pt x="3468" y="8969"/>
                </a:moveTo>
                <a:cubicBezTo>
                  <a:pt x="3807" y="8997"/>
                  <a:pt x="4147" y="9113"/>
                  <a:pt x="4452" y="9332"/>
                </a:cubicBezTo>
                <a:cubicBezTo>
                  <a:pt x="5473" y="10065"/>
                  <a:pt x="5375" y="11462"/>
                  <a:pt x="4259" y="12072"/>
                </a:cubicBezTo>
                <a:cubicBezTo>
                  <a:pt x="3543" y="12463"/>
                  <a:pt x="2757" y="12413"/>
                  <a:pt x="2133" y="11932"/>
                </a:cubicBezTo>
                <a:cubicBezTo>
                  <a:pt x="1655" y="11564"/>
                  <a:pt x="1445" y="11170"/>
                  <a:pt x="1445" y="10639"/>
                </a:cubicBezTo>
                <a:cubicBezTo>
                  <a:pt x="1445" y="9588"/>
                  <a:pt x="2451" y="8886"/>
                  <a:pt x="3468" y="8969"/>
                </a:cubicBezTo>
                <a:close/>
                <a:moveTo>
                  <a:pt x="14575" y="11222"/>
                </a:moveTo>
                <a:cubicBezTo>
                  <a:pt x="14925" y="11229"/>
                  <a:pt x="15255" y="11478"/>
                  <a:pt x="15531" y="11965"/>
                </a:cubicBezTo>
                <a:cubicBezTo>
                  <a:pt x="15816" y="12468"/>
                  <a:pt x="16203" y="12791"/>
                  <a:pt x="16875" y="13084"/>
                </a:cubicBezTo>
                <a:cubicBezTo>
                  <a:pt x="17706" y="13446"/>
                  <a:pt x="17945" y="13475"/>
                  <a:pt x="18819" y="13313"/>
                </a:cubicBezTo>
                <a:cubicBezTo>
                  <a:pt x="19754" y="13141"/>
                  <a:pt x="19827" y="13154"/>
                  <a:pt x="20022" y="13541"/>
                </a:cubicBezTo>
                <a:cubicBezTo>
                  <a:pt x="20385" y="14257"/>
                  <a:pt x="20025" y="15259"/>
                  <a:pt x="19103" y="16089"/>
                </a:cubicBezTo>
                <a:cubicBezTo>
                  <a:pt x="18207" y="16895"/>
                  <a:pt x="17911" y="16994"/>
                  <a:pt x="14840" y="17511"/>
                </a:cubicBezTo>
                <a:cubicBezTo>
                  <a:pt x="13472" y="17741"/>
                  <a:pt x="12319" y="18116"/>
                  <a:pt x="10104" y="19054"/>
                </a:cubicBezTo>
                <a:cubicBezTo>
                  <a:pt x="8493" y="19736"/>
                  <a:pt x="6809" y="20386"/>
                  <a:pt x="6365" y="20496"/>
                </a:cubicBezTo>
                <a:cubicBezTo>
                  <a:pt x="5384" y="20740"/>
                  <a:pt x="3924" y="20737"/>
                  <a:pt x="3242" y="20493"/>
                </a:cubicBezTo>
                <a:cubicBezTo>
                  <a:pt x="2898" y="20370"/>
                  <a:pt x="2484" y="20093"/>
                  <a:pt x="2111" y="19764"/>
                </a:cubicBezTo>
                <a:cubicBezTo>
                  <a:pt x="2034" y="19783"/>
                  <a:pt x="1958" y="19719"/>
                  <a:pt x="1748" y="19511"/>
                </a:cubicBezTo>
                <a:cubicBezTo>
                  <a:pt x="1211" y="18975"/>
                  <a:pt x="932" y="18191"/>
                  <a:pt x="932" y="17214"/>
                </a:cubicBezTo>
                <a:cubicBezTo>
                  <a:pt x="932" y="16840"/>
                  <a:pt x="986" y="16473"/>
                  <a:pt x="1072" y="16094"/>
                </a:cubicBezTo>
                <a:cubicBezTo>
                  <a:pt x="1103" y="15881"/>
                  <a:pt x="1141" y="15682"/>
                  <a:pt x="1195" y="15525"/>
                </a:cubicBezTo>
                <a:cubicBezTo>
                  <a:pt x="1418" y="14876"/>
                  <a:pt x="1714" y="14257"/>
                  <a:pt x="1977" y="13830"/>
                </a:cubicBezTo>
                <a:cubicBezTo>
                  <a:pt x="2110" y="13581"/>
                  <a:pt x="2208" y="13430"/>
                  <a:pt x="2298" y="13390"/>
                </a:cubicBezTo>
                <a:cubicBezTo>
                  <a:pt x="2367" y="13325"/>
                  <a:pt x="2428" y="13283"/>
                  <a:pt x="2472" y="13296"/>
                </a:cubicBezTo>
                <a:cubicBezTo>
                  <a:pt x="2503" y="13305"/>
                  <a:pt x="2542" y="13341"/>
                  <a:pt x="2579" y="13395"/>
                </a:cubicBezTo>
                <a:cubicBezTo>
                  <a:pt x="2740" y="13450"/>
                  <a:pt x="2797" y="13615"/>
                  <a:pt x="2805" y="13954"/>
                </a:cubicBezTo>
                <a:cubicBezTo>
                  <a:pt x="2849" y="14088"/>
                  <a:pt x="2899" y="14203"/>
                  <a:pt x="2933" y="14355"/>
                </a:cubicBezTo>
                <a:cubicBezTo>
                  <a:pt x="3260" y="15804"/>
                  <a:pt x="4217" y="16886"/>
                  <a:pt x="5173" y="16886"/>
                </a:cubicBezTo>
                <a:cubicBezTo>
                  <a:pt x="5875" y="16886"/>
                  <a:pt x="8034" y="15658"/>
                  <a:pt x="9191" y="14600"/>
                </a:cubicBezTo>
                <a:cubicBezTo>
                  <a:pt x="10146" y="13726"/>
                  <a:pt x="10568" y="13466"/>
                  <a:pt x="11201" y="13376"/>
                </a:cubicBezTo>
                <a:cubicBezTo>
                  <a:pt x="12176" y="13237"/>
                  <a:pt x="12865" y="12806"/>
                  <a:pt x="13511" y="11923"/>
                </a:cubicBezTo>
                <a:cubicBezTo>
                  <a:pt x="13859" y="11448"/>
                  <a:pt x="14226" y="11215"/>
                  <a:pt x="14575" y="1122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5A1837-379A-CE87-4C3C-E76C1140FE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12" name="TESTTOOLS (MOCHA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 (MOCHA)</a:t>
            </a:r>
          </a:p>
        </p:txBody>
      </p:sp>
      <p:sp>
        <p:nvSpPr>
          <p:cNvPr id="413" name="Open-Sourc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Open-Source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Unterstützt Browser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Asynchrones testen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Code </a:t>
            </a:r>
            <a:r>
              <a:rPr lang="de-DE" noProof="0" dirty="0" err="1"/>
              <a:t>coverage</a:t>
            </a:r>
            <a:r>
              <a:rPr lang="de-DE" noProof="0" dirty="0"/>
              <a:t> Berichte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Kombinierbar mit anderen Frameworks (z.B. Chai, Enzyme)</a:t>
            </a:r>
          </a:p>
        </p:txBody>
      </p:sp>
      <p:pic>
        <p:nvPicPr>
          <p:cNvPr id="414" name="mocha.png" descr="mocha.png"/>
          <p:cNvPicPr>
            <a:picLocks noChangeAspect="1"/>
          </p:cNvPicPr>
          <p:nvPr/>
        </p:nvPicPr>
        <p:blipFill>
          <a:blip r:embed="rId2"/>
          <a:srcRect l="8267" t="7573" r="7774" b="6911"/>
          <a:stretch>
            <a:fillRect/>
          </a:stretch>
        </p:blipFill>
        <p:spPr>
          <a:xfrm>
            <a:off x="21245034" y="432994"/>
            <a:ext cx="2697570" cy="274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466" extrusionOk="0">
                <a:moveTo>
                  <a:pt x="11678" y="13"/>
                </a:moveTo>
                <a:cubicBezTo>
                  <a:pt x="11250" y="-5"/>
                  <a:pt x="10791" y="-4"/>
                  <a:pt x="10286" y="16"/>
                </a:cubicBezTo>
                <a:cubicBezTo>
                  <a:pt x="8319" y="93"/>
                  <a:pt x="7494" y="291"/>
                  <a:pt x="5914" y="1061"/>
                </a:cubicBezTo>
                <a:cubicBezTo>
                  <a:pt x="3238" y="2365"/>
                  <a:pt x="1452" y="4396"/>
                  <a:pt x="404" y="7324"/>
                </a:cubicBezTo>
                <a:cubicBezTo>
                  <a:pt x="9" y="8428"/>
                  <a:pt x="1" y="8505"/>
                  <a:pt x="0" y="10713"/>
                </a:cubicBezTo>
                <a:cubicBezTo>
                  <a:pt x="-1" y="12956"/>
                  <a:pt x="1" y="12981"/>
                  <a:pt x="429" y="14164"/>
                </a:cubicBezTo>
                <a:cubicBezTo>
                  <a:pt x="1477" y="17063"/>
                  <a:pt x="3250" y="19066"/>
                  <a:pt x="5917" y="20366"/>
                </a:cubicBezTo>
                <a:cubicBezTo>
                  <a:pt x="7269" y="21025"/>
                  <a:pt x="8274" y="21301"/>
                  <a:pt x="9746" y="21420"/>
                </a:cubicBezTo>
                <a:cubicBezTo>
                  <a:pt x="11912" y="21595"/>
                  <a:pt x="13791" y="21276"/>
                  <a:pt x="15571" y="20428"/>
                </a:cubicBezTo>
                <a:cubicBezTo>
                  <a:pt x="18287" y="19133"/>
                  <a:pt x="20153" y="17045"/>
                  <a:pt x="21180" y="14155"/>
                </a:cubicBezTo>
                <a:cubicBezTo>
                  <a:pt x="21594" y="12987"/>
                  <a:pt x="21599" y="12940"/>
                  <a:pt x="21599" y="10713"/>
                </a:cubicBezTo>
                <a:cubicBezTo>
                  <a:pt x="21599" y="8486"/>
                  <a:pt x="21594" y="8437"/>
                  <a:pt x="21180" y="7269"/>
                </a:cubicBezTo>
                <a:cubicBezTo>
                  <a:pt x="20100" y="4229"/>
                  <a:pt x="18026" y="2014"/>
                  <a:pt x="15097" y="776"/>
                </a:cubicBezTo>
                <a:cubicBezTo>
                  <a:pt x="13972" y="300"/>
                  <a:pt x="12963" y="67"/>
                  <a:pt x="11678" y="1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2CBA51F-30B8-1E35-7563-50A5D6D36F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STALLATIONS…"/>
          <p:cNvSpPr txBox="1">
            <a:spLocks noGrp="1"/>
          </p:cNvSpPr>
          <p:nvPr>
            <p:ph type="body" idx="1"/>
          </p:nvPr>
        </p:nvSpPr>
        <p:spPr>
          <a:xfrm>
            <a:off x="531627" y="3237207"/>
            <a:ext cx="23178977" cy="7241586"/>
          </a:xfrm>
          <a:prstGeom prst="rect">
            <a:avLst/>
          </a:prstGeom>
        </p:spPr>
        <p:txBody>
          <a:bodyPr/>
          <a:lstStyle/>
          <a:p>
            <a:pPr defTabSz="2194505">
              <a:defRPr sz="22500" spc="-300">
                <a:solidFill>
                  <a:srgbClr val="82D8F7"/>
                </a:solidFill>
              </a:defRPr>
            </a:pPr>
            <a:r>
              <a:rPr lang="de-DE" noProof="0" dirty="0"/>
              <a:t>INSTALLATIONS</a:t>
            </a:r>
          </a:p>
          <a:p>
            <a:pPr defTabSz="2194505">
              <a:defRPr sz="22500" spc="-300">
                <a:solidFill>
                  <a:srgbClr val="82D8F7"/>
                </a:solidFill>
              </a:defRPr>
            </a:pPr>
            <a:r>
              <a:rPr lang="de-DE" noProof="0" dirty="0"/>
              <a:t>ANWEISUNG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4307181-AAE7-6E38-E9B2-0F85D474B73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17" name="TESTTOOLS (KARMA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 (KARMA)</a:t>
            </a:r>
          </a:p>
        </p:txBody>
      </p:sp>
      <p:sp>
        <p:nvSpPr>
          <p:cNvPr id="418" name="Open-Sourc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Open-Source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Erstellt </a:t>
            </a:r>
            <a:r>
              <a:rPr lang="de-DE" noProof="0" dirty="0" err="1"/>
              <a:t>test</a:t>
            </a:r>
            <a:r>
              <a:rPr lang="de-DE" noProof="0" dirty="0"/>
              <a:t> </a:t>
            </a:r>
            <a:r>
              <a:rPr lang="de-DE" noProof="0" dirty="0" err="1"/>
              <a:t>html</a:t>
            </a:r>
            <a:r>
              <a:rPr lang="de-DE" noProof="0" dirty="0"/>
              <a:t> Datei + Server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Testet in mehreren verschiedenen Browsern, Geräten gleichzeitig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Vereinfacht Workflow da testen auf Website und Feedback in IDE</a:t>
            </a:r>
          </a:p>
        </p:txBody>
      </p:sp>
      <p:pic>
        <p:nvPicPr>
          <p:cNvPr id="419" name="Karma-Logo.png" descr="Karma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755" y="-531754"/>
            <a:ext cx="4655670" cy="46556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41E959-2B80-C785-9DD2-CB71B1D0AD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22" name="TESTTOOLS (JASMINE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 (JASMINE)</a:t>
            </a:r>
          </a:p>
        </p:txBody>
      </p:sp>
      <p:sp>
        <p:nvSpPr>
          <p:cNvPr id="423" name="Open-Sourc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Open-Source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Unabhängig von Browsern, </a:t>
            </a:r>
            <a:r>
              <a:rPr lang="de-DE" noProof="0" dirty="0" err="1"/>
              <a:t>Document</a:t>
            </a:r>
            <a:r>
              <a:rPr lang="de-DE" noProof="0" dirty="0"/>
              <a:t> </a:t>
            </a:r>
            <a:r>
              <a:rPr lang="de-DE" noProof="0" dirty="0" err="1"/>
              <a:t>Object</a:t>
            </a:r>
            <a:r>
              <a:rPr lang="de-DE" noProof="0" dirty="0"/>
              <a:t> Model (DOM), JS-Frameworks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Es gibt spezielle </a:t>
            </a:r>
            <a:r>
              <a:rPr lang="de-DE" noProof="0" dirty="0" err="1"/>
              <a:t>Testlibrary</a:t>
            </a:r>
            <a:r>
              <a:rPr lang="de-DE" noProof="0" dirty="0"/>
              <a:t> extra für React 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Paralleles Testen 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Schneller als </a:t>
            </a:r>
            <a:r>
              <a:rPr lang="de-DE" dirty="0"/>
              <a:t>J</a:t>
            </a:r>
            <a:r>
              <a:rPr lang="de-DE" noProof="0" dirty="0" err="1"/>
              <a:t>est</a:t>
            </a:r>
            <a:endParaRPr lang="de-DE" noProof="0" dirty="0"/>
          </a:p>
        </p:txBody>
      </p:sp>
      <p:pic>
        <p:nvPicPr>
          <p:cNvPr id="424" name="Logo_jasmine.svg.png" descr="Logo_jasmine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037" y="195186"/>
            <a:ext cx="3215189" cy="320179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6ACB3F-1E22-E1BF-F1B3-D7BA98BB97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27" name="TESTTOOLS (ENZYME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TESTTOOLS (ENZYME)</a:t>
            </a:r>
          </a:p>
        </p:txBody>
      </p:sp>
      <p:sp>
        <p:nvSpPr>
          <p:cNvPr id="428" name="Open-Sourc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Open-Source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Simuliert Verwendung durch Benutzer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Sehr einfach Output von React Komponenten zu testen</a:t>
            </a:r>
          </a:p>
          <a:p>
            <a:pPr lvl="1">
              <a:defRPr>
                <a:solidFill>
                  <a:srgbClr val="82D8F7"/>
                </a:solidFill>
              </a:defRPr>
            </a:pPr>
            <a:r>
              <a:rPr lang="de-DE" noProof="0" dirty="0"/>
              <a:t>DOM, Manipulation und traverse funktionieren wie bei </a:t>
            </a:r>
            <a:r>
              <a:rPr lang="de-DE" noProof="0" dirty="0" err="1"/>
              <a:t>jQuery</a:t>
            </a:r>
            <a:endParaRPr lang="de-DE" noProof="0" dirty="0"/>
          </a:p>
        </p:txBody>
      </p:sp>
      <p:pic>
        <p:nvPicPr>
          <p:cNvPr id="429" name="enzyme.30a84f4f.png" descr="enzyme.30a84f4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114" y="156950"/>
            <a:ext cx="2691009" cy="38000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CF8A06C-9F0A-D36D-976D-EA3F3493E2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ERNKURVE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LERNKURVE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DB6536-CA9E-0E48-4C49-1F26BB4AB2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DEVELOPER EXPERIENCE</a:t>
            </a:r>
          </a:p>
        </p:txBody>
      </p:sp>
      <p:sp>
        <p:nvSpPr>
          <p:cNvPr id="434" name="LERNKURVE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LERNKURVE</a:t>
            </a:r>
          </a:p>
        </p:txBody>
      </p:sp>
      <p:sp>
        <p:nvSpPr>
          <p:cNvPr id="435" name="Relativ leicht zu lerne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Relativ leicht zu lernen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Benötigt keine überragenden </a:t>
            </a:r>
            <a:r>
              <a:rPr lang="de-DE" dirty="0"/>
              <a:t>J</a:t>
            </a:r>
            <a:r>
              <a:rPr lang="de-DE" noProof="0" dirty="0" err="1"/>
              <a:t>ava</a:t>
            </a:r>
            <a:r>
              <a:rPr lang="de-DE" dirty="0"/>
              <a:t>S</a:t>
            </a:r>
            <a:r>
              <a:rPr lang="de-DE" noProof="0" dirty="0" err="1"/>
              <a:t>cript</a:t>
            </a:r>
            <a:r>
              <a:rPr lang="de-DE" noProof="0" dirty="0"/>
              <a:t> Kenntnisse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Jedoch teilweise gewöhnungsbedürftig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Meistern erfordert viel Aufwand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3C3F47-C538-E161-B367-6E666FF7CF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74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ERNKURVE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Unsere Erfahrung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BC9D12-7789-913A-515B-0A8B8E3747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25328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EVELOPER EXPERI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Unsere Erfahrung</a:t>
            </a:r>
          </a:p>
        </p:txBody>
      </p:sp>
      <p:sp>
        <p:nvSpPr>
          <p:cNvPr id="435" name="Relativ leicht zu lerne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Bekannter Syntax macht programmieren einfach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dirty="0"/>
              <a:t>Verwendung der Dokumentation kann frustrierend sein</a:t>
            </a:r>
          </a:p>
          <a:p>
            <a:pPr lvl="1">
              <a:defRPr>
                <a:solidFill>
                  <a:srgbClr val="82D8F7"/>
                </a:solidFill>
              </a:defRPr>
            </a:pPr>
            <a:r>
              <a:rPr lang="de-DE" noProof="0" dirty="0"/>
              <a:t>Legacy Komponenten teilweise nicht als solche zu erkennen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dirty="0"/>
              <a:t>Dynamisches Data Binding ist sehr praktisch und spart viel Code</a:t>
            </a:r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noProof="0" dirty="0"/>
              <a:t>Nützliche Hilfsfunktionen wie </a:t>
            </a:r>
            <a:r>
              <a:rPr lang="de-DE" noProof="0" dirty="0" err="1"/>
              <a:t>useEffect</a:t>
            </a:r>
            <a:r>
              <a:rPr lang="de-DE" noProof="0" dirty="0"/>
              <a:t> </a:t>
            </a:r>
            <a:endParaRPr lang="de-DE" dirty="0"/>
          </a:p>
          <a:p>
            <a:pPr>
              <a:defRPr>
                <a:solidFill>
                  <a:srgbClr val="82D8F7"/>
                </a:solidFill>
              </a:defRPr>
            </a:pPr>
            <a:r>
              <a:rPr lang="de-DE" dirty="0"/>
              <a:t>Vorteile gegenüber reinem HTML/CSS/JavaScript schon bei kleinen Apps erkennbar</a:t>
            </a:r>
          </a:p>
        </p:txBody>
      </p:sp>
      <p:sp>
        <p:nvSpPr>
          <p:cNvPr id="2" name="LERNKURVE">
            <a:extLst>
              <a:ext uri="{FF2B5EF4-FFF2-40B4-BE49-F238E27FC236}">
                <a16:creationId xmlns:a16="http://schemas.microsoft.com/office/drawing/2014/main" id="{091A7402-6F98-8669-94CD-35E5E163FC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MIT REACT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FFFDFE-7F6A-7321-957B-80C4007B68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VIELEN DANK FÜR DIE AUFMERKSAMKEIT!!!"/>
          <p:cNvSpPr txBox="1">
            <a:spLocks noGrp="1"/>
          </p:cNvSpPr>
          <p:nvPr>
            <p:ph type="body" idx="1"/>
          </p:nvPr>
        </p:nvSpPr>
        <p:spPr>
          <a:xfrm>
            <a:off x="1206500" y="3237207"/>
            <a:ext cx="21971002" cy="7241586"/>
          </a:xfrm>
          <a:prstGeom prst="rect">
            <a:avLst/>
          </a:prstGeom>
        </p:spPr>
        <p:txBody>
          <a:bodyPr>
            <a:normAutofit/>
          </a:bodyPr>
          <a:lstStyle>
            <a:lvl1pPr defTabSz="1633685">
              <a:defRPr sz="16700"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VIELEN DANK FÜR DIE AUFMERKSAMKEIT!!!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602268-2492-2134-0539-A53BB7CFA5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ACT IDE'S"/>
          <p:cNvSpPr txBox="1">
            <a:spLocks noGrp="1"/>
          </p:cNvSpPr>
          <p:nvPr>
            <p:ph type="title"/>
          </p:nvPr>
        </p:nvSpPr>
        <p:spPr>
          <a:xfrm>
            <a:off x="1206494" y="4533900"/>
            <a:ext cx="21971008" cy="4648200"/>
          </a:xfrm>
          <a:prstGeom prst="rect">
            <a:avLst/>
          </a:prstGeom>
        </p:spPr>
        <p:txBody>
          <a:bodyPr/>
          <a:lstStyle>
            <a:lvl1pPr>
              <a:defRPr spc="-3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IDE'S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5EB9D0-906A-DA5A-5E7D-7D67903538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STALLATIONSANWEISUNG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INSTALLATIONSANWEISUNG</a:t>
            </a:r>
          </a:p>
        </p:txBody>
      </p:sp>
      <p:sp>
        <p:nvSpPr>
          <p:cNvPr id="191" name="REACT IDE’S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D8F7"/>
                </a:solidFill>
              </a:defRPr>
            </a:lvl1pPr>
          </a:lstStyle>
          <a:p>
            <a:r>
              <a:rPr lang="de-DE" noProof="0" dirty="0"/>
              <a:t>REACT IDE’S</a:t>
            </a:r>
          </a:p>
        </p:txBody>
      </p:sp>
      <p:sp>
        <p:nvSpPr>
          <p:cNvPr id="192" name="Komfort der Benutzeroberfläch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228600" indent="-228600" defTabSz="914400">
              <a:spcBef>
                <a:spcPts val="1000"/>
              </a:spcBef>
              <a:buSzPct val="100000"/>
              <a:buFont typeface="Arial"/>
              <a:defRPr>
                <a:solidFill>
                  <a:srgbClr val="82D8F7"/>
                </a:solidFill>
              </a:defRPr>
            </a:pPr>
            <a:r>
              <a:rPr lang="de-DE" noProof="0" dirty="0"/>
              <a:t> Komfort der Benutzeroberfläche</a:t>
            </a:r>
          </a:p>
          <a:p>
            <a:pPr marL="228600" indent="-228600" defTabSz="914400">
              <a:spcBef>
                <a:spcPts val="1000"/>
              </a:spcBef>
              <a:buSzPct val="100000"/>
              <a:buFont typeface="Arial"/>
              <a:defRPr>
                <a:solidFill>
                  <a:srgbClr val="82D8F7"/>
                </a:solidFill>
              </a:defRPr>
            </a:pPr>
            <a:r>
              <a:rPr lang="de-DE" noProof="0" dirty="0"/>
              <a:t> Anzahl der Feature</a:t>
            </a:r>
          </a:p>
          <a:p>
            <a:pPr marL="228600" indent="-228600" defTabSz="914400">
              <a:spcBef>
                <a:spcPts val="1000"/>
              </a:spcBef>
              <a:buSzPct val="100000"/>
              <a:buFont typeface="Arial"/>
              <a:defRPr>
                <a:solidFill>
                  <a:srgbClr val="82D8F7"/>
                </a:solidFill>
              </a:defRPr>
            </a:pPr>
            <a:r>
              <a:rPr lang="de-DE" noProof="0" dirty="0"/>
              <a:t> Sprachen Unterstützung → </a:t>
            </a:r>
            <a:r>
              <a:rPr lang="de-DE" noProof="0" dirty="0" err="1"/>
              <a:t>long</a:t>
            </a:r>
            <a:r>
              <a:rPr lang="de-DE" noProof="0" dirty="0"/>
              <a:t> </a:t>
            </a:r>
            <a:r>
              <a:rPr lang="de-DE" noProof="0" dirty="0" err="1"/>
              <a:t>term</a:t>
            </a:r>
            <a:r>
              <a:rPr lang="de-DE" noProof="0" dirty="0"/>
              <a:t> </a:t>
            </a:r>
            <a:r>
              <a:rPr lang="de-DE" noProof="0" dirty="0" err="1"/>
              <a:t>use</a:t>
            </a:r>
            <a:endParaRPr lang="de-DE" noProof="0" dirty="0"/>
          </a:p>
          <a:p>
            <a:pPr marL="228600" indent="-228600" defTabSz="914400">
              <a:spcBef>
                <a:spcPts val="1000"/>
              </a:spcBef>
              <a:buSzPct val="100000"/>
              <a:buFont typeface="Arial"/>
              <a:defRPr>
                <a:solidFill>
                  <a:srgbClr val="82D8F7"/>
                </a:solidFill>
              </a:defRPr>
            </a:pPr>
            <a:r>
              <a:rPr lang="de-DE" noProof="0" dirty="0"/>
              <a:t> Preis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B2F0CBC-FA16-1C61-BA96-9D18801820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1674</Words>
  <Application>Microsoft Office PowerPoint</Application>
  <PresentationFormat>Benutzerdefiniert</PresentationFormat>
  <Paragraphs>425</Paragraphs>
  <Slides>77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5" baseType="lpstr">
      <vt:lpstr>Arial</vt:lpstr>
      <vt:lpstr>Avenir Next Demi Bold</vt:lpstr>
      <vt:lpstr>Avenir Next Regular</vt:lpstr>
      <vt:lpstr>Consolas</vt:lpstr>
      <vt:lpstr>Helvetica Neue</vt:lpstr>
      <vt:lpstr>Helvetica Neue (Textkörper)</vt:lpstr>
      <vt:lpstr>Helvetica Neue Medium</vt:lpstr>
      <vt:lpstr>21_BasicWhite</vt:lpstr>
      <vt:lpstr>PowerPoint-Präsentation</vt:lpstr>
      <vt:lpstr>INHALT</vt:lpstr>
      <vt:lpstr>PowerPoint-Präsentation</vt:lpstr>
      <vt:lpstr>ALLGEMEINES ZU REACT</vt:lpstr>
      <vt:lpstr>ALLGEMEINES ZU REACT</vt:lpstr>
      <vt:lpstr>ALLGEMEINES ZU REACT</vt:lpstr>
      <vt:lpstr>PowerPoint-Präsentation</vt:lpstr>
      <vt:lpstr>REACT IDE'S</vt:lpstr>
      <vt:lpstr>INSTALLATIONSANWEISUNG</vt:lpstr>
      <vt:lpstr>INSTALLATIONSANWEISUNG</vt:lpstr>
      <vt:lpstr>INSTALLATIONSANWEISUNG</vt:lpstr>
      <vt:lpstr>INSTALLATIONSANWEISUNG</vt:lpstr>
      <vt:lpstr>INSTALLATIONSANWEISUNG</vt:lpstr>
      <vt:lpstr>VORGEHEN</vt:lpstr>
      <vt:lpstr>INSTALLATIONSANWEISUNG</vt:lpstr>
      <vt:lpstr>INSTALLATIONSANWEISUNG</vt:lpstr>
      <vt:lpstr>INSTALLATIONSANWEISUNG</vt:lpstr>
      <vt:lpstr>INSTALLATIONSANWEISUNG</vt:lpstr>
      <vt:lpstr>INSTALLATIONSANWEISUNG</vt:lpstr>
      <vt:lpstr>INSTALLATIONSANWEISUNG</vt:lpstr>
      <vt:lpstr>FOLDER STRUKTUR</vt:lpstr>
      <vt:lpstr>INSTALLATIONSANWEISUNG</vt:lpstr>
      <vt:lpstr>INSTALLATIONSANWEISUNG</vt:lpstr>
      <vt:lpstr>INSTALLATIONSANWEISUNG</vt:lpstr>
      <vt:lpstr>INSTALLATIONSANWEISUNG</vt:lpstr>
      <vt:lpstr>VERWENDEN DER WEB-APP</vt:lpstr>
      <vt:lpstr>INSTALLATIONSANWEISUNG</vt:lpstr>
      <vt:lpstr>INSTALLATIONSANWEISUNG</vt:lpstr>
      <vt:lpstr>INSTALLATIONSANWEISUNG</vt:lpstr>
      <vt:lpstr>INSTALLATIONSANWEISUNG</vt:lpstr>
      <vt:lpstr>PowerPoint-Präsentation</vt:lpstr>
      <vt:lpstr>BEISPIEL APP</vt:lpstr>
      <vt:lpstr>BEISPIEL APP</vt:lpstr>
      <vt:lpstr>PowerPoint-Präsentation</vt:lpstr>
      <vt:lpstr>WICHTIGE BEGRIFFE</vt:lpstr>
      <vt:lpstr>Wichtige Begriffe</vt:lpstr>
      <vt:lpstr>OFFLINEFÄHIGKEIT</vt:lpstr>
      <vt:lpstr>Offlinefähigkeit</vt:lpstr>
      <vt:lpstr>offline Plugin</vt:lpstr>
      <vt:lpstr>OFFLINE PLUGIN</vt:lpstr>
      <vt:lpstr>REDUX-PERSIST</vt:lpstr>
      <vt:lpstr>Redux-persist</vt:lpstr>
      <vt:lpstr>Redux-persist</vt:lpstr>
      <vt:lpstr>RESPONSIVE</vt:lpstr>
      <vt:lpstr>Responsiv</vt:lpstr>
      <vt:lpstr>React Responsiv machen</vt:lpstr>
      <vt:lpstr>Beispiel Media Queries</vt:lpstr>
      <vt:lpstr>DOM Elemente updaten</vt:lpstr>
      <vt:lpstr>Dom elemente updaten</vt:lpstr>
      <vt:lpstr>Vorteile</vt:lpstr>
      <vt:lpstr>Nachteile</vt:lpstr>
      <vt:lpstr>Beispiel illustration</vt:lpstr>
      <vt:lpstr>Zugriff auf Hostsystem</vt:lpstr>
      <vt:lpstr>Browser kompatibilität</vt:lpstr>
      <vt:lpstr>PowerPoint-Präsentation</vt:lpstr>
      <vt:lpstr>DEVELOPER BEWERTUNGEN</vt:lpstr>
      <vt:lpstr>DEVELOPER EXPERIENCE</vt:lpstr>
      <vt:lpstr>DEVELOPER EXPERIENCE</vt:lpstr>
      <vt:lpstr>DEVELOPER EXPERIENCE</vt:lpstr>
      <vt:lpstr>COMMUNITIES</vt:lpstr>
      <vt:lpstr>DEVELOPER EXPERIENCE</vt:lpstr>
      <vt:lpstr>DEVELOPER EXPERIENCE</vt:lpstr>
      <vt:lpstr>DEVELOPER EXPERIENCE</vt:lpstr>
      <vt:lpstr>DEVELOPER EXPERIENCE</vt:lpstr>
      <vt:lpstr>DEVELOPER EXPERIENCE</vt:lpstr>
      <vt:lpstr>TESTTOOLS</vt:lpstr>
      <vt:lpstr>DEVELOPER EXPERIENCE</vt:lpstr>
      <vt:lpstr>DEVELOPER EXPERIENCE</vt:lpstr>
      <vt:lpstr>DEVELOPER EXPERIENCE</vt:lpstr>
      <vt:lpstr>DEVELOPER EXPERIENCE</vt:lpstr>
      <vt:lpstr>DEVELOPER EXPERIENCE</vt:lpstr>
      <vt:lpstr>DEVELOPER EXPERIENCE</vt:lpstr>
      <vt:lpstr>LERNKURVE</vt:lpstr>
      <vt:lpstr>DEVELOPER EXPERIENCE</vt:lpstr>
      <vt:lpstr>Unsere Erfahrung</vt:lpstr>
      <vt:lpstr>Unsere Erfahrung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Tom Melchin</dc:creator>
  <cp:lastModifiedBy>Tom Melchin</cp:lastModifiedBy>
  <cp:revision>27</cp:revision>
  <dcterms:modified xsi:type="dcterms:W3CDTF">2023-01-27T15:58:28Z</dcterms:modified>
</cp:coreProperties>
</file>